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65" r:id="rId3"/>
    <p:sldId id="261" r:id="rId4"/>
    <p:sldId id="267" r:id="rId5"/>
    <p:sldId id="266" r:id="rId6"/>
    <p:sldId id="270" r:id="rId7"/>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536CA39-D1B4-4A38-BF5D-D491EC3B6CD7}">
          <p14:sldIdLst>
            <p14:sldId id="257"/>
            <p14:sldId id="265"/>
            <p14:sldId id="261"/>
            <p14:sldId id="267"/>
          </p14:sldIdLst>
        </p14:section>
        <p14:section name="タイトルなしのセクション" id="{5191911D-6503-4588-AA5E-BABF38DF0412}">
          <p14:sldIdLst>
            <p14:sldId id="266"/>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B887"/>
    <a:srgbClr val="FFCCCC"/>
    <a:srgbClr val="FF99FF"/>
    <a:srgbClr val="FFFFFF"/>
    <a:srgbClr val="F4F9FD"/>
    <a:srgbClr val="F9D7BE"/>
    <a:srgbClr val="FAC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5011" autoAdjust="0"/>
  </p:normalViewPr>
  <p:slideViewPr>
    <p:cSldViewPr snapToGrid="0">
      <p:cViewPr varScale="1">
        <p:scale>
          <a:sx n="96" d="100"/>
          <a:sy n="96" d="100"/>
        </p:scale>
        <p:origin x="90" y="402"/>
      </p:cViewPr>
      <p:guideLst/>
    </p:cSldViewPr>
  </p:slideViewPr>
  <p:notesTextViewPr>
    <p:cViewPr>
      <p:scale>
        <a:sx n="1" d="1"/>
        <a:sy n="1" d="1"/>
      </p:scale>
      <p:origin x="0" y="0"/>
    </p:cViewPr>
  </p:notesText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hierarchy4" loCatId="list" qsTypeId="urn:microsoft.com/office/officeart/2005/8/quickstyle/simple1" qsCatId="simple" csTypeId="urn:microsoft.com/office/officeart/2005/8/colors/colorful1" csCatId="colorful" phldr="1"/>
      <dgm:spPr/>
      <dgm:t>
        <a:bodyPr rtlCol="0"/>
        <a:lstStyle/>
        <a:p>
          <a:pPr rtl="0"/>
          <a:endParaRPr lang="en-US"/>
        </a:p>
      </dgm:t>
    </dgm:pt>
    <dgm:pt modelId="{0EFAF7DB-220E-474B-A306-B18848A2E64E}">
      <dgm:prSet phldrT="[Text]" custT="1"/>
      <dgm:spPr>
        <a:solidFill>
          <a:schemeClr val="accent5">
            <a:lumMod val="50000"/>
          </a:schemeClr>
        </a:solidFill>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残業なし</a:t>
          </a:r>
          <a:endParaRPr lang="en-US" altLang="ja-JP" sz="1600" b="1" noProof="0" dirty="0">
            <a:latin typeface="ＭＳ Ｐゴシック" panose="020B0600070205080204" pitchFamily="50" charset="-128"/>
            <a:ea typeface="ＭＳ Ｐゴシック" panose="020B0600070205080204" pitchFamily="50" charset="-128"/>
          </a:endParaRPr>
        </a:p>
      </dgm:t>
    </dgm:pt>
    <dgm:pt modelId="{ADEA5C60-BA03-45CE-8AE4-87E8350E817F}" type="parTrans" cxnId="{E88E6FD0-5EE8-42CE-8AC4-D71962510EE7}">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8655DB40-16AB-41AF-B7B9-C009642A6E8E}" type="sibTrans" cxnId="{E88E6FD0-5EE8-42CE-8AC4-D71962510EE7}">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9CA7C66F-6CF9-4093-95BD-C861D9811AA0}">
      <dgm:prSet phldrT="[Text]" custT="1"/>
      <dgm:spPr>
        <a:solidFill>
          <a:schemeClr val="accent3">
            <a:lumMod val="50000"/>
          </a:schemeClr>
        </a:solidFill>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持ち帰り仕事なし</a:t>
          </a:r>
          <a:endParaRPr lang="en-US" altLang="ja-JP" sz="1600" b="1" noProof="0" dirty="0">
            <a:latin typeface="ＭＳ Ｐゴシック" panose="020B0600070205080204" pitchFamily="50" charset="-128"/>
            <a:ea typeface="ＭＳ Ｐゴシック" panose="020B0600070205080204" pitchFamily="50" charset="-128"/>
          </a:endParaRP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9AC506A7-F034-46F5-B26F-46FD22856FB4}" type="sibTrans" cxnId="{1A254136-9EEE-43D0-BC71-1289B085104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8AEC6483-23EF-4414-8E2A-6A005181899E}">
      <dgm:prSet phldrT="[Text]" custT="1"/>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有給休暇</a:t>
          </a:r>
          <a:endParaRPr lang="en-US" altLang="ja-JP" sz="1600" b="1" noProof="0" dirty="0">
            <a:latin typeface="ＭＳ Ｐゴシック" panose="020B0600070205080204" pitchFamily="50" charset="-128"/>
            <a:ea typeface="ＭＳ Ｐゴシック" panose="020B0600070205080204" pitchFamily="50" charset="-128"/>
          </a:endParaRPr>
        </a:p>
      </dgm:t>
    </dgm:pt>
    <dgm:pt modelId="{526DBE94-00A7-461E-AF61-51DFFA468BD0}" type="parTrans" cxnId="{976405B9-79B8-494E-A105-801AB128A327}">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C81D2561-AE20-4589-919A-5479573342B0}" type="sibTrans" cxnId="{976405B9-79B8-494E-A105-801AB128A327}">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056BF56F-CC43-4DDD-9D89-CA94DE101ECC}">
      <dgm:prSet phldrT="[Text]" custT="1"/>
      <dgm:spPr>
        <a:solidFill>
          <a:schemeClr val="accent5">
            <a:lumMod val="75000"/>
          </a:schemeClr>
        </a:solidFill>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雇用保険</a:t>
          </a:r>
          <a:endParaRPr lang="en-US" altLang="ja-JP" sz="1600" b="1" noProof="0" dirty="0">
            <a:latin typeface="ＭＳ Ｐゴシック" panose="020B0600070205080204" pitchFamily="50" charset="-128"/>
            <a:ea typeface="ＭＳ Ｐゴシック" panose="020B0600070205080204" pitchFamily="50" charset="-128"/>
          </a:endParaRPr>
        </a:p>
      </dgm:t>
    </dgm:pt>
    <dgm:pt modelId="{001921C4-E4A3-488C-B466-13D798BB2038}" type="parTrans" cxnId="{778F2B2A-B50E-4B4B-8031-BBB0BAF3076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B28DA56B-359A-427D-B40B-7C9A5E29DAD4}" type="sibTrans" cxnId="{778F2B2A-B50E-4B4B-8031-BBB0BAF3076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204779DA-9EFD-416C-AA17-3047285492E6}">
      <dgm:prSet phldrT="[Text]" custT="1"/>
      <dgm:spPr>
        <a:solidFill>
          <a:schemeClr val="accent6">
            <a:lumMod val="50000"/>
          </a:schemeClr>
        </a:solidFill>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社会保険</a:t>
          </a:r>
          <a:endParaRPr lang="en-US" altLang="ja-JP" sz="1600" b="1" noProof="0" dirty="0">
            <a:latin typeface="ＭＳ Ｐゴシック" panose="020B0600070205080204" pitchFamily="50" charset="-128"/>
            <a:ea typeface="ＭＳ Ｐゴシック" panose="020B0600070205080204" pitchFamily="50" charset="-128"/>
          </a:endParaRPr>
        </a:p>
      </dgm:t>
    </dgm:pt>
    <dgm:pt modelId="{10182E5A-267A-4FF5-8BE4-365E5F0F59FD}" type="parTrans" cxnId="{4B45AE37-5E95-4459-A22C-A76A562E440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89F8EF12-ABE9-4852-AA60-32F3BE4FD92C}" type="sibTrans" cxnId="{4B45AE37-5E95-4459-A22C-A76A562E440A}">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FBE57202-63C6-4AC6-8A48-2F7EEDE18422}">
      <dgm:prSet phldrT="[Text]" custT="1"/>
      <dgm:spPr>
        <a:solidFill>
          <a:schemeClr val="accent2">
            <a:lumMod val="50000"/>
          </a:schemeClr>
        </a:solidFill>
      </dgm:spPr>
      <dgm:t>
        <a:bodyPr vert="eaVert" rtlCol="0"/>
        <a:lstStyle/>
        <a:p>
          <a:pPr rtl="0"/>
          <a:r>
            <a:rPr lang="ja-JP" altLang="en-US" sz="1600" b="1" noProof="0" dirty="0">
              <a:latin typeface="ＭＳ Ｐゴシック" panose="020B0600070205080204" pitchFamily="50" charset="-128"/>
              <a:ea typeface="ＭＳ Ｐゴシック" panose="020B0600070205080204" pitchFamily="50" charset="-128"/>
            </a:rPr>
            <a:t>産休・育休</a:t>
          </a:r>
          <a:endParaRPr lang="en-US" altLang="ja-JP" sz="1600" b="1" noProof="0" dirty="0">
            <a:latin typeface="ＭＳ Ｐゴシック" panose="020B0600070205080204" pitchFamily="50" charset="-128"/>
            <a:ea typeface="ＭＳ Ｐゴシック" panose="020B0600070205080204" pitchFamily="50" charset="-128"/>
          </a:endParaRPr>
        </a:p>
      </dgm:t>
    </dgm:pt>
    <dgm:pt modelId="{22E9EA7B-06A1-4DB0-8C13-4FDDC38F5300}" type="parTrans" cxnId="{89F86E09-7B46-4DCB-A438-8B1FC1DB0A71}">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29B1D402-63E0-4277-B9B1-DE1AE207061C}" type="sibTrans" cxnId="{89F86E09-7B46-4DCB-A438-8B1FC1DB0A71}">
      <dgm:prSet/>
      <dgm:spPr/>
      <dgm:t>
        <a:bodyPr rtlCol="0"/>
        <a:lstStyle/>
        <a:p>
          <a:pPr rtl="0"/>
          <a:endParaRPr lang="ja-JP" altLang="en-US" sz="1600" b="1" noProof="0" dirty="0">
            <a:latin typeface="ＭＳ Ｐゴシック" panose="020B0600070205080204" pitchFamily="50" charset="-128"/>
            <a:ea typeface="ＭＳ Ｐゴシック" panose="020B0600070205080204" pitchFamily="50" charset="-128"/>
          </a:endParaRPr>
        </a:p>
      </dgm:t>
    </dgm:pt>
    <dgm:pt modelId="{3CA86343-9562-48C8-859C-DED0785DAC6D}" type="pres">
      <dgm:prSet presAssocID="{B842BC11-90CF-49FF-8D61-E8A8AAFE1BB6}" presName="Name0" presStyleCnt="0">
        <dgm:presLayoutVars>
          <dgm:chPref val="1"/>
          <dgm:dir/>
          <dgm:animOne val="branch"/>
          <dgm:animLvl val="lvl"/>
          <dgm:resizeHandles/>
        </dgm:presLayoutVars>
      </dgm:prSet>
      <dgm:spPr/>
    </dgm:pt>
    <dgm:pt modelId="{CBDB8F56-1574-4E70-A87F-D8807A31B42E}" type="pres">
      <dgm:prSet presAssocID="{056BF56F-CC43-4DDD-9D89-CA94DE101ECC}" presName="vertOne" presStyleCnt="0"/>
      <dgm:spPr/>
    </dgm:pt>
    <dgm:pt modelId="{16A70717-EC0A-4542-B0F6-46A56225B3F8}" type="pres">
      <dgm:prSet presAssocID="{056BF56F-CC43-4DDD-9D89-CA94DE101ECC}" presName="txOne" presStyleLbl="node0" presStyleIdx="0" presStyleCnt="6">
        <dgm:presLayoutVars>
          <dgm:chPref val="3"/>
        </dgm:presLayoutVars>
      </dgm:prSet>
      <dgm:spPr/>
    </dgm:pt>
    <dgm:pt modelId="{1E4CA530-0DE7-4432-9316-C214CF6A156E}" type="pres">
      <dgm:prSet presAssocID="{056BF56F-CC43-4DDD-9D89-CA94DE101ECC}" presName="horzOne" presStyleCnt="0"/>
      <dgm:spPr/>
    </dgm:pt>
    <dgm:pt modelId="{A8B47614-5699-4DFD-9353-3F5C2FE21026}" type="pres">
      <dgm:prSet presAssocID="{B28DA56B-359A-427D-B40B-7C9A5E29DAD4}" presName="sibSpaceOne" presStyleCnt="0"/>
      <dgm:spPr/>
    </dgm:pt>
    <dgm:pt modelId="{E0CAEF11-6998-46D0-8D00-B019944BFF1E}" type="pres">
      <dgm:prSet presAssocID="{204779DA-9EFD-416C-AA17-3047285492E6}" presName="vertOne" presStyleCnt="0"/>
      <dgm:spPr/>
    </dgm:pt>
    <dgm:pt modelId="{03FA4F5B-197F-401A-918B-2DDD0257A61D}" type="pres">
      <dgm:prSet presAssocID="{204779DA-9EFD-416C-AA17-3047285492E6}" presName="txOne" presStyleLbl="node0" presStyleIdx="1" presStyleCnt="6">
        <dgm:presLayoutVars>
          <dgm:chPref val="3"/>
        </dgm:presLayoutVars>
      </dgm:prSet>
      <dgm:spPr/>
    </dgm:pt>
    <dgm:pt modelId="{BE4CB29C-C11D-4B6F-8CD6-B3D51013734A}" type="pres">
      <dgm:prSet presAssocID="{204779DA-9EFD-416C-AA17-3047285492E6}" presName="horzOne" presStyleCnt="0"/>
      <dgm:spPr/>
    </dgm:pt>
    <dgm:pt modelId="{CAD7CF71-D3EE-470D-ADB4-D4D3773C74DA}" type="pres">
      <dgm:prSet presAssocID="{89F8EF12-ABE9-4852-AA60-32F3BE4FD92C}" presName="sibSpaceOne" presStyleCnt="0"/>
      <dgm:spPr/>
    </dgm:pt>
    <dgm:pt modelId="{5FD09C47-8F83-4C64-A60F-1129A1E2476F}" type="pres">
      <dgm:prSet presAssocID="{0EFAF7DB-220E-474B-A306-B18848A2E64E}" presName="vertOne" presStyleCnt="0"/>
      <dgm:spPr/>
    </dgm:pt>
    <dgm:pt modelId="{CC3BC846-1075-4492-905A-197EEE305A67}" type="pres">
      <dgm:prSet presAssocID="{0EFAF7DB-220E-474B-A306-B18848A2E64E}" presName="txOne" presStyleLbl="node0" presStyleIdx="2" presStyleCnt="6">
        <dgm:presLayoutVars>
          <dgm:chPref val="3"/>
        </dgm:presLayoutVars>
      </dgm:prSet>
      <dgm:spPr/>
    </dgm:pt>
    <dgm:pt modelId="{2C11DC21-B65A-4C0C-BA86-C4765BEE5261}" type="pres">
      <dgm:prSet presAssocID="{0EFAF7DB-220E-474B-A306-B18848A2E64E}" presName="horzOne" presStyleCnt="0"/>
      <dgm:spPr/>
    </dgm:pt>
    <dgm:pt modelId="{92C8843D-0816-4451-A456-FF2D23FC8D1E}" type="pres">
      <dgm:prSet presAssocID="{8655DB40-16AB-41AF-B7B9-C009642A6E8E}" presName="sibSpaceOne" presStyleCnt="0"/>
      <dgm:spPr/>
    </dgm:pt>
    <dgm:pt modelId="{6845F0EF-6552-42D5-86E5-62944895873F}" type="pres">
      <dgm:prSet presAssocID="{9CA7C66F-6CF9-4093-95BD-C861D9811AA0}" presName="vertOne" presStyleCnt="0"/>
      <dgm:spPr/>
    </dgm:pt>
    <dgm:pt modelId="{7674F526-2B5C-4C24-9D2D-F691E91F940A}" type="pres">
      <dgm:prSet presAssocID="{9CA7C66F-6CF9-4093-95BD-C861D9811AA0}" presName="txOne" presStyleLbl="node0" presStyleIdx="3" presStyleCnt="6">
        <dgm:presLayoutVars>
          <dgm:chPref val="3"/>
        </dgm:presLayoutVars>
      </dgm:prSet>
      <dgm:spPr/>
    </dgm:pt>
    <dgm:pt modelId="{CAD6A6A1-89E9-4AC9-93DB-19A534FA3647}" type="pres">
      <dgm:prSet presAssocID="{9CA7C66F-6CF9-4093-95BD-C861D9811AA0}" presName="horzOne" presStyleCnt="0"/>
      <dgm:spPr/>
    </dgm:pt>
    <dgm:pt modelId="{F4930896-0126-4815-B256-1535104AC4C5}" type="pres">
      <dgm:prSet presAssocID="{9AC506A7-F034-46F5-B26F-46FD22856FB4}" presName="sibSpaceOne" presStyleCnt="0"/>
      <dgm:spPr/>
    </dgm:pt>
    <dgm:pt modelId="{7E30BE1A-77CF-498E-B411-8C23946287DA}" type="pres">
      <dgm:prSet presAssocID="{8AEC6483-23EF-4414-8E2A-6A005181899E}" presName="vertOne" presStyleCnt="0"/>
      <dgm:spPr/>
    </dgm:pt>
    <dgm:pt modelId="{C1CDDE8C-890D-4C1D-844B-833FFFEDDC44}" type="pres">
      <dgm:prSet presAssocID="{8AEC6483-23EF-4414-8E2A-6A005181899E}" presName="txOne" presStyleLbl="node0" presStyleIdx="4" presStyleCnt="6">
        <dgm:presLayoutVars>
          <dgm:chPref val="3"/>
        </dgm:presLayoutVars>
      </dgm:prSet>
      <dgm:spPr/>
    </dgm:pt>
    <dgm:pt modelId="{B3302AE7-F2EB-4659-B6BD-6A5BBB9A5E34}" type="pres">
      <dgm:prSet presAssocID="{8AEC6483-23EF-4414-8E2A-6A005181899E}" presName="horzOne" presStyleCnt="0"/>
      <dgm:spPr/>
    </dgm:pt>
    <dgm:pt modelId="{B911C43C-64A5-480E-87B0-B5EEBD536A5A}" type="pres">
      <dgm:prSet presAssocID="{C81D2561-AE20-4589-919A-5479573342B0}" presName="sibSpaceOne" presStyleCnt="0"/>
      <dgm:spPr/>
    </dgm:pt>
    <dgm:pt modelId="{A029A08C-02E9-460B-A670-F2D086E9B2E0}" type="pres">
      <dgm:prSet presAssocID="{FBE57202-63C6-4AC6-8A48-2F7EEDE18422}" presName="vertOne" presStyleCnt="0"/>
      <dgm:spPr/>
    </dgm:pt>
    <dgm:pt modelId="{2B4BDABC-9037-4466-BBD2-4A23B2A441E1}" type="pres">
      <dgm:prSet presAssocID="{FBE57202-63C6-4AC6-8A48-2F7EEDE18422}" presName="txOne" presStyleLbl="node0" presStyleIdx="5" presStyleCnt="6">
        <dgm:presLayoutVars>
          <dgm:chPref val="3"/>
        </dgm:presLayoutVars>
      </dgm:prSet>
      <dgm:spPr/>
    </dgm:pt>
    <dgm:pt modelId="{7C548D39-0F60-4651-8542-BF2D074C7BFD}" type="pres">
      <dgm:prSet presAssocID="{FBE57202-63C6-4AC6-8A48-2F7EEDE18422}" presName="horzOne" presStyleCnt="0"/>
      <dgm:spPr/>
    </dgm:pt>
  </dgm:ptLst>
  <dgm:cxnLst>
    <dgm:cxn modelId="{89F86E09-7B46-4DCB-A438-8B1FC1DB0A71}" srcId="{B842BC11-90CF-49FF-8D61-E8A8AAFE1BB6}" destId="{FBE57202-63C6-4AC6-8A48-2F7EEDE18422}" srcOrd="5" destOrd="0" parTransId="{22E9EA7B-06A1-4DB0-8C13-4FDDC38F5300}" sibTransId="{29B1D402-63E0-4277-B9B1-DE1AE207061C}"/>
    <dgm:cxn modelId="{69A54215-4946-47B6-B72A-FB7AD947D140}" type="presOf" srcId="{9CA7C66F-6CF9-4093-95BD-C861D9811AA0}" destId="{7674F526-2B5C-4C24-9D2D-F691E91F940A}" srcOrd="0" destOrd="0" presId="urn:microsoft.com/office/officeart/2005/8/layout/hierarchy4"/>
    <dgm:cxn modelId="{778F2B2A-B50E-4B4B-8031-BBB0BAF3076A}" srcId="{B842BC11-90CF-49FF-8D61-E8A8AAFE1BB6}" destId="{056BF56F-CC43-4DDD-9D89-CA94DE101ECC}" srcOrd="0" destOrd="0" parTransId="{001921C4-E4A3-488C-B466-13D798BB2038}" sibTransId="{B28DA56B-359A-427D-B40B-7C9A5E29DAD4}"/>
    <dgm:cxn modelId="{1A254136-9EEE-43D0-BC71-1289B085104A}" srcId="{B842BC11-90CF-49FF-8D61-E8A8AAFE1BB6}" destId="{9CA7C66F-6CF9-4093-95BD-C861D9811AA0}" srcOrd="3" destOrd="0" parTransId="{5C383048-3A83-419C-82E9-AA46D2B4FFD3}" sibTransId="{9AC506A7-F034-46F5-B26F-46FD22856FB4}"/>
    <dgm:cxn modelId="{4B45AE37-5E95-4459-A22C-A76A562E440A}" srcId="{B842BC11-90CF-49FF-8D61-E8A8AAFE1BB6}" destId="{204779DA-9EFD-416C-AA17-3047285492E6}" srcOrd="1" destOrd="0" parTransId="{10182E5A-267A-4FF5-8BE4-365E5F0F59FD}" sibTransId="{89F8EF12-ABE9-4852-AA60-32F3BE4FD92C}"/>
    <dgm:cxn modelId="{B88C6C41-3619-45C9-862D-AF12B58BCEA1}" type="presOf" srcId="{0EFAF7DB-220E-474B-A306-B18848A2E64E}" destId="{CC3BC846-1075-4492-905A-197EEE305A67}" srcOrd="0" destOrd="0" presId="urn:microsoft.com/office/officeart/2005/8/layout/hierarchy4"/>
    <dgm:cxn modelId="{E67B8767-360E-4636-AB48-9639075C056B}" type="presOf" srcId="{FBE57202-63C6-4AC6-8A48-2F7EEDE18422}" destId="{2B4BDABC-9037-4466-BBD2-4A23B2A441E1}" srcOrd="0" destOrd="0" presId="urn:microsoft.com/office/officeart/2005/8/layout/hierarchy4"/>
    <dgm:cxn modelId="{E1650C6D-5C5A-4D0F-82A8-93F17F138559}" type="presOf" srcId="{B842BC11-90CF-49FF-8D61-E8A8AAFE1BB6}" destId="{3CA86343-9562-48C8-859C-DED0785DAC6D}" srcOrd="0" destOrd="0" presId="urn:microsoft.com/office/officeart/2005/8/layout/hierarchy4"/>
    <dgm:cxn modelId="{BAFA0895-0ADB-4D10-964F-3D31DED53013}" type="presOf" srcId="{204779DA-9EFD-416C-AA17-3047285492E6}" destId="{03FA4F5B-197F-401A-918B-2DDD0257A61D}" srcOrd="0" destOrd="0" presId="urn:microsoft.com/office/officeart/2005/8/layout/hierarchy4"/>
    <dgm:cxn modelId="{FDC63799-ED04-460A-9CD8-B4CC0F04AB5F}" type="presOf" srcId="{8AEC6483-23EF-4414-8E2A-6A005181899E}" destId="{C1CDDE8C-890D-4C1D-844B-833FFFEDDC44}" srcOrd="0" destOrd="0" presId="urn:microsoft.com/office/officeart/2005/8/layout/hierarchy4"/>
    <dgm:cxn modelId="{976405B9-79B8-494E-A105-801AB128A327}" srcId="{B842BC11-90CF-49FF-8D61-E8A8AAFE1BB6}" destId="{8AEC6483-23EF-4414-8E2A-6A005181899E}" srcOrd="4" destOrd="0" parTransId="{526DBE94-00A7-461E-AF61-51DFFA468BD0}" sibTransId="{C81D2561-AE20-4589-919A-5479573342B0}"/>
    <dgm:cxn modelId="{1E2327CD-0E01-4243-B84E-4AC67C7F2987}" type="presOf" srcId="{056BF56F-CC43-4DDD-9D89-CA94DE101ECC}" destId="{16A70717-EC0A-4542-B0F6-46A56225B3F8}" srcOrd="0" destOrd="0" presId="urn:microsoft.com/office/officeart/2005/8/layout/hierarchy4"/>
    <dgm:cxn modelId="{E88E6FD0-5EE8-42CE-8AC4-D71962510EE7}" srcId="{B842BC11-90CF-49FF-8D61-E8A8AAFE1BB6}" destId="{0EFAF7DB-220E-474B-A306-B18848A2E64E}" srcOrd="2" destOrd="0" parTransId="{ADEA5C60-BA03-45CE-8AE4-87E8350E817F}" sibTransId="{8655DB40-16AB-41AF-B7B9-C009642A6E8E}"/>
    <dgm:cxn modelId="{83C26365-00FD-4911-B82A-5E8744EEDD2A}" type="presParOf" srcId="{3CA86343-9562-48C8-859C-DED0785DAC6D}" destId="{CBDB8F56-1574-4E70-A87F-D8807A31B42E}" srcOrd="0" destOrd="0" presId="urn:microsoft.com/office/officeart/2005/8/layout/hierarchy4"/>
    <dgm:cxn modelId="{CC67935A-6CAA-480B-8D13-CE750DE8110A}" type="presParOf" srcId="{CBDB8F56-1574-4E70-A87F-D8807A31B42E}" destId="{16A70717-EC0A-4542-B0F6-46A56225B3F8}" srcOrd="0" destOrd="0" presId="urn:microsoft.com/office/officeart/2005/8/layout/hierarchy4"/>
    <dgm:cxn modelId="{43BA7FEA-CE17-44B6-B212-70F8D83F948F}" type="presParOf" srcId="{CBDB8F56-1574-4E70-A87F-D8807A31B42E}" destId="{1E4CA530-0DE7-4432-9316-C214CF6A156E}" srcOrd="1" destOrd="0" presId="urn:microsoft.com/office/officeart/2005/8/layout/hierarchy4"/>
    <dgm:cxn modelId="{B2170538-5B8E-4C62-8DCB-4160DB8695E4}" type="presParOf" srcId="{3CA86343-9562-48C8-859C-DED0785DAC6D}" destId="{A8B47614-5699-4DFD-9353-3F5C2FE21026}" srcOrd="1" destOrd="0" presId="urn:microsoft.com/office/officeart/2005/8/layout/hierarchy4"/>
    <dgm:cxn modelId="{36ABA227-4DAF-483D-BAF0-F4B4EFC5ECBC}" type="presParOf" srcId="{3CA86343-9562-48C8-859C-DED0785DAC6D}" destId="{E0CAEF11-6998-46D0-8D00-B019944BFF1E}" srcOrd="2" destOrd="0" presId="urn:microsoft.com/office/officeart/2005/8/layout/hierarchy4"/>
    <dgm:cxn modelId="{28AA7942-D803-4CC5-A66B-697EFD36EA24}" type="presParOf" srcId="{E0CAEF11-6998-46D0-8D00-B019944BFF1E}" destId="{03FA4F5B-197F-401A-918B-2DDD0257A61D}" srcOrd="0" destOrd="0" presId="urn:microsoft.com/office/officeart/2005/8/layout/hierarchy4"/>
    <dgm:cxn modelId="{33066985-4C55-45B7-8204-70C42ED3D19E}" type="presParOf" srcId="{E0CAEF11-6998-46D0-8D00-B019944BFF1E}" destId="{BE4CB29C-C11D-4B6F-8CD6-B3D51013734A}" srcOrd="1" destOrd="0" presId="urn:microsoft.com/office/officeart/2005/8/layout/hierarchy4"/>
    <dgm:cxn modelId="{CA25AD87-7F92-4E34-A413-E1C971226313}" type="presParOf" srcId="{3CA86343-9562-48C8-859C-DED0785DAC6D}" destId="{CAD7CF71-D3EE-470D-ADB4-D4D3773C74DA}" srcOrd="3" destOrd="0" presId="urn:microsoft.com/office/officeart/2005/8/layout/hierarchy4"/>
    <dgm:cxn modelId="{CFAF848C-AC0B-41D9-A921-2A3BF7D686FC}" type="presParOf" srcId="{3CA86343-9562-48C8-859C-DED0785DAC6D}" destId="{5FD09C47-8F83-4C64-A60F-1129A1E2476F}" srcOrd="4" destOrd="0" presId="urn:microsoft.com/office/officeart/2005/8/layout/hierarchy4"/>
    <dgm:cxn modelId="{8691AC76-9B6F-4AA0-9576-B15751764F26}" type="presParOf" srcId="{5FD09C47-8F83-4C64-A60F-1129A1E2476F}" destId="{CC3BC846-1075-4492-905A-197EEE305A67}" srcOrd="0" destOrd="0" presId="urn:microsoft.com/office/officeart/2005/8/layout/hierarchy4"/>
    <dgm:cxn modelId="{5994E40B-1CBF-4741-8578-35C72023E041}" type="presParOf" srcId="{5FD09C47-8F83-4C64-A60F-1129A1E2476F}" destId="{2C11DC21-B65A-4C0C-BA86-C4765BEE5261}" srcOrd="1" destOrd="0" presId="urn:microsoft.com/office/officeart/2005/8/layout/hierarchy4"/>
    <dgm:cxn modelId="{F6AF93B5-9BF7-48FF-B06F-4404975108CB}" type="presParOf" srcId="{3CA86343-9562-48C8-859C-DED0785DAC6D}" destId="{92C8843D-0816-4451-A456-FF2D23FC8D1E}" srcOrd="5" destOrd="0" presId="urn:microsoft.com/office/officeart/2005/8/layout/hierarchy4"/>
    <dgm:cxn modelId="{4EADF2C8-6536-4F0B-BC6D-65CCD6F2E6DF}" type="presParOf" srcId="{3CA86343-9562-48C8-859C-DED0785DAC6D}" destId="{6845F0EF-6552-42D5-86E5-62944895873F}" srcOrd="6" destOrd="0" presId="urn:microsoft.com/office/officeart/2005/8/layout/hierarchy4"/>
    <dgm:cxn modelId="{B8959334-E04A-42FD-BD33-7D9E627A1002}" type="presParOf" srcId="{6845F0EF-6552-42D5-86E5-62944895873F}" destId="{7674F526-2B5C-4C24-9D2D-F691E91F940A}" srcOrd="0" destOrd="0" presId="urn:microsoft.com/office/officeart/2005/8/layout/hierarchy4"/>
    <dgm:cxn modelId="{2B420F56-AE15-4FD4-87CB-6D00D32F4735}" type="presParOf" srcId="{6845F0EF-6552-42D5-86E5-62944895873F}" destId="{CAD6A6A1-89E9-4AC9-93DB-19A534FA3647}" srcOrd="1" destOrd="0" presId="urn:microsoft.com/office/officeart/2005/8/layout/hierarchy4"/>
    <dgm:cxn modelId="{18AD4FC6-A026-4C62-AE8A-CEC25FF6F0A0}" type="presParOf" srcId="{3CA86343-9562-48C8-859C-DED0785DAC6D}" destId="{F4930896-0126-4815-B256-1535104AC4C5}" srcOrd="7" destOrd="0" presId="urn:microsoft.com/office/officeart/2005/8/layout/hierarchy4"/>
    <dgm:cxn modelId="{741FE52A-0BAF-4C28-BA65-FD934D50B258}" type="presParOf" srcId="{3CA86343-9562-48C8-859C-DED0785DAC6D}" destId="{7E30BE1A-77CF-498E-B411-8C23946287DA}" srcOrd="8" destOrd="0" presId="urn:microsoft.com/office/officeart/2005/8/layout/hierarchy4"/>
    <dgm:cxn modelId="{45524E5F-114C-4B22-B133-8DB27CC04EDC}" type="presParOf" srcId="{7E30BE1A-77CF-498E-B411-8C23946287DA}" destId="{C1CDDE8C-890D-4C1D-844B-833FFFEDDC44}" srcOrd="0" destOrd="0" presId="urn:microsoft.com/office/officeart/2005/8/layout/hierarchy4"/>
    <dgm:cxn modelId="{1A31FB1A-05F4-4790-AB2F-434756D8206A}" type="presParOf" srcId="{7E30BE1A-77CF-498E-B411-8C23946287DA}" destId="{B3302AE7-F2EB-4659-B6BD-6A5BBB9A5E34}" srcOrd="1" destOrd="0" presId="urn:microsoft.com/office/officeart/2005/8/layout/hierarchy4"/>
    <dgm:cxn modelId="{07A54B0B-BF7D-45B9-8553-BBA79BC7FF75}" type="presParOf" srcId="{3CA86343-9562-48C8-859C-DED0785DAC6D}" destId="{B911C43C-64A5-480E-87B0-B5EEBD536A5A}" srcOrd="9" destOrd="0" presId="urn:microsoft.com/office/officeart/2005/8/layout/hierarchy4"/>
    <dgm:cxn modelId="{7AB7974F-809F-4AD4-AD11-DF798F23776F}" type="presParOf" srcId="{3CA86343-9562-48C8-859C-DED0785DAC6D}" destId="{A029A08C-02E9-460B-A670-F2D086E9B2E0}" srcOrd="10" destOrd="0" presId="urn:microsoft.com/office/officeart/2005/8/layout/hierarchy4"/>
    <dgm:cxn modelId="{72EAA38C-ADDA-48E4-9C7E-F75B2820A749}" type="presParOf" srcId="{A029A08C-02E9-460B-A670-F2D086E9B2E0}" destId="{2B4BDABC-9037-4466-BBD2-4A23B2A441E1}" srcOrd="0" destOrd="0" presId="urn:microsoft.com/office/officeart/2005/8/layout/hierarchy4"/>
    <dgm:cxn modelId="{3FAB0EC3-3B23-4488-8621-51C49F01E76E}" type="presParOf" srcId="{A029A08C-02E9-460B-A670-F2D086E9B2E0}" destId="{7C548D39-0F60-4651-8542-BF2D074C7BF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70717-EC0A-4542-B0F6-46A56225B3F8}">
      <dsp:nvSpPr>
        <dsp:cNvPr id="0" name=""/>
        <dsp:cNvSpPr/>
      </dsp:nvSpPr>
      <dsp:spPr>
        <a:xfrm>
          <a:off x="3034" y="0"/>
          <a:ext cx="638983" cy="175553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雇用保険</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21749" y="18715"/>
        <a:ext cx="601553" cy="1718104"/>
      </dsp:txXfrm>
    </dsp:sp>
    <dsp:sp modelId="{03FA4F5B-197F-401A-918B-2DDD0257A61D}">
      <dsp:nvSpPr>
        <dsp:cNvPr id="0" name=""/>
        <dsp:cNvSpPr/>
      </dsp:nvSpPr>
      <dsp:spPr>
        <a:xfrm>
          <a:off x="749367" y="0"/>
          <a:ext cx="638983" cy="1755534"/>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社会保険</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768082" y="18715"/>
        <a:ext cx="601553" cy="1718104"/>
      </dsp:txXfrm>
    </dsp:sp>
    <dsp:sp modelId="{CC3BC846-1075-4492-905A-197EEE305A67}">
      <dsp:nvSpPr>
        <dsp:cNvPr id="0" name=""/>
        <dsp:cNvSpPr/>
      </dsp:nvSpPr>
      <dsp:spPr>
        <a:xfrm>
          <a:off x="1495700" y="0"/>
          <a:ext cx="638983" cy="1755534"/>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残業なし</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1514415" y="18715"/>
        <a:ext cx="601553" cy="1718104"/>
      </dsp:txXfrm>
    </dsp:sp>
    <dsp:sp modelId="{7674F526-2B5C-4C24-9D2D-F691E91F940A}">
      <dsp:nvSpPr>
        <dsp:cNvPr id="0" name=""/>
        <dsp:cNvSpPr/>
      </dsp:nvSpPr>
      <dsp:spPr>
        <a:xfrm>
          <a:off x="2242033" y="0"/>
          <a:ext cx="638983" cy="1755534"/>
        </a:xfrm>
        <a:prstGeom prst="roundRect">
          <a:avLst>
            <a:gd name="adj" fmla="val 10000"/>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持ち帰り仕事なし</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2260748" y="18715"/>
        <a:ext cx="601553" cy="1718104"/>
      </dsp:txXfrm>
    </dsp:sp>
    <dsp:sp modelId="{C1CDDE8C-890D-4C1D-844B-833FFFEDDC44}">
      <dsp:nvSpPr>
        <dsp:cNvPr id="0" name=""/>
        <dsp:cNvSpPr/>
      </dsp:nvSpPr>
      <dsp:spPr>
        <a:xfrm>
          <a:off x="2988366" y="0"/>
          <a:ext cx="638983" cy="1755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有給休暇</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3007081" y="18715"/>
        <a:ext cx="601553" cy="1718104"/>
      </dsp:txXfrm>
    </dsp:sp>
    <dsp:sp modelId="{2B4BDABC-9037-4466-BBD2-4A23B2A441E1}">
      <dsp:nvSpPr>
        <dsp:cNvPr id="0" name=""/>
        <dsp:cNvSpPr/>
      </dsp:nvSpPr>
      <dsp:spPr>
        <a:xfrm>
          <a:off x="3734699" y="0"/>
          <a:ext cx="638983" cy="175553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rtlCol="0" anchor="ctr" anchorCtr="0">
          <a:noAutofit/>
        </a:bodyPr>
        <a:lstStyle/>
        <a:p>
          <a:pPr marL="0" lvl="0" indent="0" algn="ctr" defTabSz="711200" rtl="0">
            <a:lnSpc>
              <a:spcPct val="90000"/>
            </a:lnSpc>
            <a:spcBef>
              <a:spcPct val="0"/>
            </a:spcBef>
            <a:spcAft>
              <a:spcPct val="35000"/>
            </a:spcAft>
            <a:buNone/>
          </a:pPr>
          <a:r>
            <a:rPr lang="ja-JP" altLang="en-US" sz="1600" b="1" kern="1200" noProof="0" dirty="0">
              <a:latin typeface="ＭＳ Ｐゴシック" panose="020B0600070205080204" pitchFamily="50" charset="-128"/>
              <a:ea typeface="ＭＳ Ｐゴシック" panose="020B0600070205080204" pitchFamily="50" charset="-128"/>
            </a:rPr>
            <a:t>産休・育休</a:t>
          </a:r>
          <a:endParaRPr lang="en-US" altLang="ja-JP" sz="1600" b="1" kern="1200" noProof="0" dirty="0">
            <a:latin typeface="ＭＳ Ｐゴシック" panose="020B0600070205080204" pitchFamily="50" charset="-128"/>
            <a:ea typeface="ＭＳ Ｐゴシック" panose="020B0600070205080204" pitchFamily="50" charset="-128"/>
          </a:endParaRPr>
        </a:p>
      </dsp:txBody>
      <dsp:txXfrm>
        <a:off x="3753414" y="18715"/>
        <a:ext cx="601553" cy="17181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l" rtl="0">
              <a:defRPr sz="1200"/>
            </a:lvl1pPr>
          </a:lstStyle>
          <a:p>
            <a:pPr algn="r" rtl="0"/>
            <a:fld id="{BCCADDD5-0798-428E-94BA-3781F4AB944C}" type="datetime1">
              <a:rPr lang="ja-JP" altLang="en-US" smtClean="0">
                <a:latin typeface="ＭＳ Ｐゴシック" panose="020B0600070205080204" pitchFamily="50" charset="-128"/>
                <a:ea typeface="ＭＳ Ｐゴシック" panose="020B0600070205080204" pitchFamily="50" charset="-128"/>
              </a:rPr>
              <a:t>2021/10/6</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50444" y="0"/>
            <a:ext cx="2945659" cy="498056"/>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2021/10/6</a:t>
            </a:fld>
            <a:endParaRPr lang="ja-JP" altLang="en-US" dirty="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057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2</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55220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3</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926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4</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05862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5</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3577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6</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3151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F33771DD-7BE0-4D23-B253-C0912C4A5245}" type="datetime1">
              <a:rPr lang="ja-JP" altLang="en-US" smtClean="0"/>
              <a:pPr/>
              <a:t>2021/10/6</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098D82BF-DD3E-4263-87C8-CDE1C5FA72AD}" type="datetime1">
              <a:rPr lang="ja-JP" altLang="en-US" smtClean="0"/>
              <a:pPr/>
              <a:t>2021/10/6</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D0452A17-5D1E-4297-B57E-5413BD9B2389}" type="datetime1">
              <a:rPr lang="ja-JP" altLang="en-US" smtClean="0"/>
              <a:pPr/>
              <a:t>2021/10/6</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4E19AC9B-ABA6-4AD5-BC85-C97AF56844AE}" type="datetime1">
              <a:rPr lang="ja-JP" altLang="en-US" smtClean="0"/>
              <a:pPr/>
              <a:t>2021/10/6</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E9D5E2F-46EF-49EF-8D94-840CD4DAA4C5}" type="datetime1">
              <a:rPr lang="ja-JP" altLang="en-US" smtClean="0"/>
              <a:pPr/>
              <a:t>2021/10/6</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3961D701-C2CE-4CF6-A951-EB499BDE338A}" type="datetime1">
              <a:rPr lang="ja-JP" altLang="en-US" smtClean="0"/>
              <a:pPr/>
              <a:t>2021/10/6</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C686EB0E-9EA6-4853-97ED-9930F8B7B3D4}" type="datetime1">
              <a:rPr lang="ja-JP" altLang="en-US" smtClean="0"/>
              <a:pPr/>
              <a:t>2021/10/6</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2A884F78-E488-45B3-980A-39D86F0A1EBD}" type="datetime1">
              <a:rPr lang="ja-JP" altLang="en-US" smtClean="0"/>
              <a:pPr/>
              <a:t>2021/10/6</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681FB164-BF04-48FF-83E7-E5D4D899E58E}" type="datetime1">
              <a:rPr lang="ja-JP" altLang="en-US" smtClean="0"/>
              <a:pPr/>
              <a:t>2021/10/6</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6F357E0A-C99B-4624-98C5-5D9B3ECDA6E1}" type="datetime1">
              <a:rPr lang="ja-JP" altLang="en-US" smtClean="0"/>
              <a:pPr/>
              <a:t>2021/10/6</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アイコンをクリックして図を追加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AF9A7B-75DA-40E9-B034-4F6E3D48F2B4}" type="datetime1">
              <a:rPr lang="ja-JP" altLang="en-US" smtClean="0"/>
              <a:pPr/>
              <a:t>2021/10/6</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78115ED-A685-4A27-84DA-AF198D2306D6}" type="datetime1">
              <a:rPr lang="ja-JP" altLang="en-US" smtClean="0"/>
              <a:pPr/>
              <a:t>2021/10/6</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310BF4B2-4882-4EE2-B0BF-C9C578DB93D7}" type="datetime1">
              <a:rPr lang="ja-JP" altLang="en-US" smtClean="0"/>
              <a:pPr/>
              <a:t>2021/10/6</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rtlCol="0"/>
          <a:lstStyle/>
          <a:p>
            <a:pPr rtl="0"/>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派遣</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で働くとは</a:t>
            </a:r>
          </a:p>
        </p:txBody>
      </p:sp>
      <p:sp>
        <p:nvSpPr>
          <p:cNvPr id="3" name="サブタイトル 2"/>
          <p:cNvSpPr>
            <a:spLocks noGrp="1"/>
          </p:cNvSpPr>
          <p:nvPr>
            <p:ph type="subTitle" idx="1"/>
          </p:nvPr>
        </p:nvSpPr>
        <p:spPr/>
        <p:txBody>
          <a:bodyPr rtlCol="0"/>
          <a:lstStyle/>
          <a:p>
            <a:pPr rtl="0"/>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派遣保育士で“自分らしく”“自分のペースで”</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B85067-2CD8-4051-838F-33ACA19C9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6909">
            <a:off x="1607615" y="1425180"/>
            <a:ext cx="2665929" cy="4008915"/>
          </a:xfrm>
          <a:prstGeom prst="rect">
            <a:avLst/>
          </a:prstGeom>
        </p:spPr>
      </p:pic>
      <p:pic>
        <p:nvPicPr>
          <p:cNvPr id="42" name="図 41">
            <a:extLst>
              <a:ext uri="{FF2B5EF4-FFF2-40B4-BE49-F238E27FC236}">
                <a16:creationId xmlns:a16="http://schemas.microsoft.com/office/drawing/2014/main" id="{00EF9220-ED9B-468D-AF3D-F224C5F183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70547">
            <a:off x="8751272" y="1317499"/>
            <a:ext cx="2769004" cy="4163915"/>
          </a:xfrm>
          <a:prstGeom prst="rect">
            <a:avLst/>
          </a:prstGeom>
        </p:spPr>
      </p:pic>
      <p:pic>
        <p:nvPicPr>
          <p:cNvPr id="34" name="図 33">
            <a:extLst>
              <a:ext uri="{FF2B5EF4-FFF2-40B4-BE49-F238E27FC236}">
                <a16:creationId xmlns:a16="http://schemas.microsoft.com/office/drawing/2014/main" id="{BBE9843C-A880-4C0E-A658-049986B7C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3967">
            <a:off x="3765219" y="1263081"/>
            <a:ext cx="2921053" cy="4392561"/>
          </a:xfrm>
          <a:prstGeom prst="rect">
            <a:avLst/>
          </a:prstGeom>
        </p:spPr>
      </p:pic>
      <p:pic>
        <p:nvPicPr>
          <p:cNvPr id="32" name="図 31">
            <a:extLst>
              <a:ext uri="{FF2B5EF4-FFF2-40B4-BE49-F238E27FC236}">
                <a16:creationId xmlns:a16="http://schemas.microsoft.com/office/drawing/2014/main" id="{644438CD-D81D-45C1-815B-8A85BA4141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36544">
            <a:off x="6242529" y="1129581"/>
            <a:ext cx="3151941" cy="4539753"/>
          </a:xfrm>
          <a:prstGeom prst="rect">
            <a:avLst/>
          </a:prstGeom>
        </p:spPr>
      </p:pic>
      <p:pic>
        <p:nvPicPr>
          <p:cNvPr id="38" name="図 37">
            <a:extLst>
              <a:ext uri="{FF2B5EF4-FFF2-40B4-BE49-F238E27FC236}">
                <a16:creationId xmlns:a16="http://schemas.microsoft.com/office/drawing/2014/main" id="{0C43C4B8-837D-4408-BCA9-EE80302A00EA}"/>
              </a:ext>
            </a:extLst>
          </p:cNvPr>
          <p:cNvPicPr>
            <a:picLocks noChangeAspect="1"/>
          </p:cNvPicPr>
          <p:nvPr/>
        </p:nvPicPr>
        <p:blipFill rotWithShape="1">
          <a:blip r:embed="rId7">
            <a:extLst>
              <a:ext uri="{28A0092B-C50C-407E-A947-70E740481C1C}">
                <a14:useLocalDpi xmlns:a14="http://schemas.microsoft.com/office/drawing/2010/main" val="0"/>
              </a:ext>
            </a:extLst>
          </a:blip>
          <a:srcRect t="2" b="22159"/>
          <a:stretch/>
        </p:blipFill>
        <p:spPr>
          <a:xfrm rot="2178925">
            <a:off x="7548744" y="3357525"/>
            <a:ext cx="3039034" cy="3557274"/>
          </a:xfrm>
          <a:prstGeom prst="rect">
            <a:avLst/>
          </a:prstGeom>
        </p:spPr>
      </p:pic>
      <p:pic>
        <p:nvPicPr>
          <p:cNvPr id="40" name="図 39">
            <a:extLst>
              <a:ext uri="{FF2B5EF4-FFF2-40B4-BE49-F238E27FC236}">
                <a16:creationId xmlns:a16="http://schemas.microsoft.com/office/drawing/2014/main" id="{3E7CF114-D118-42A1-A9A0-17BE640290B4}"/>
              </a:ext>
            </a:extLst>
          </p:cNvPr>
          <p:cNvPicPr>
            <a:picLocks noChangeAspect="1"/>
          </p:cNvPicPr>
          <p:nvPr/>
        </p:nvPicPr>
        <p:blipFill rotWithShape="1">
          <a:blip r:embed="rId8">
            <a:extLst>
              <a:ext uri="{28A0092B-C50C-407E-A947-70E740481C1C}">
                <a14:useLocalDpi xmlns:a14="http://schemas.microsoft.com/office/drawing/2010/main" val="0"/>
              </a:ext>
            </a:extLst>
          </a:blip>
          <a:srcRect b="24735"/>
          <a:stretch/>
        </p:blipFill>
        <p:spPr>
          <a:xfrm>
            <a:off x="188250" y="3085938"/>
            <a:ext cx="3063490" cy="3467262"/>
          </a:xfrm>
          <a:prstGeom prst="rect">
            <a:avLst/>
          </a:prstGeom>
        </p:spPr>
      </p:pic>
      <p:pic>
        <p:nvPicPr>
          <p:cNvPr id="36" name="図 35">
            <a:extLst>
              <a:ext uri="{FF2B5EF4-FFF2-40B4-BE49-F238E27FC236}">
                <a16:creationId xmlns:a16="http://schemas.microsoft.com/office/drawing/2014/main" id="{52537AED-DC25-4AE4-B7DD-19CE8356D10E}"/>
              </a:ext>
            </a:extLst>
          </p:cNvPr>
          <p:cNvPicPr>
            <a:picLocks noChangeAspect="1"/>
          </p:cNvPicPr>
          <p:nvPr/>
        </p:nvPicPr>
        <p:blipFill rotWithShape="1">
          <a:blip r:embed="rId9">
            <a:extLst>
              <a:ext uri="{28A0092B-C50C-407E-A947-70E740481C1C}">
                <a14:useLocalDpi xmlns:a14="http://schemas.microsoft.com/office/drawing/2010/main" val="0"/>
              </a:ext>
            </a:extLst>
          </a:blip>
          <a:srcRect t="1" b="20251"/>
          <a:stretch/>
        </p:blipFill>
        <p:spPr>
          <a:xfrm rot="170981">
            <a:off x="2803884" y="2991949"/>
            <a:ext cx="2862768" cy="3433127"/>
          </a:xfrm>
          <a:prstGeom prst="rect">
            <a:avLst/>
          </a:prstGeom>
        </p:spPr>
      </p:pic>
      <p:sp>
        <p:nvSpPr>
          <p:cNvPr id="2" name="タイトル 1"/>
          <p:cNvSpPr>
            <a:spLocks noGrp="1"/>
          </p:cNvSpPr>
          <p:nvPr>
            <p:ph type="title"/>
          </p:nvPr>
        </p:nvSpPr>
        <p:spPr>
          <a:xfrm>
            <a:off x="1065212" y="304800"/>
            <a:ext cx="10058402" cy="993058"/>
          </a:xfrm>
        </p:spPr>
        <p:txBody>
          <a:bodyPr rtlCol="0"/>
          <a:lstStyle/>
          <a:p>
            <a:pPr rtl="0"/>
            <a:r>
              <a:rPr lang="en-US" altLang="ja-JP" dirty="0">
                <a:sym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派遣保育士</a:t>
            </a:r>
            <a:r>
              <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dirty="0">
                <a:sym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sym typeface="ＭＳ Ｐゴシック" panose="020B0600070205080204" pitchFamily="50" charset="-128"/>
              </a:rPr>
              <a:t>こんな人にオススメ！</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2C637417-CF2C-49BE-9296-E47420B7BA4E}"/>
              </a:ext>
            </a:extLst>
          </p:cNvPr>
          <p:cNvSpPr txBox="1"/>
          <p:nvPr/>
        </p:nvSpPr>
        <p:spPr>
          <a:xfrm>
            <a:off x="1961630" y="2388035"/>
            <a:ext cx="1748690" cy="584775"/>
          </a:xfrm>
          <a:prstGeom prst="rect">
            <a:avLst/>
          </a:prstGeom>
          <a:noFill/>
        </p:spPr>
        <p:txBody>
          <a:bodyPr wrap="square" rtlCol="0">
            <a:spAutoFit/>
          </a:bodyPr>
          <a:lstStyle/>
          <a:p>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資格はとったが</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経験がない</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3F1E9507-3681-4D50-B55F-18CD7FAAC452}"/>
              </a:ext>
            </a:extLst>
          </p:cNvPr>
          <p:cNvSpPr txBox="1"/>
          <p:nvPr/>
        </p:nvSpPr>
        <p:spPr>
          <a:xfrm>
            <a:off x="667342" y="3958177"/>
            <a:ext cx="2177995" cy="1142620"/>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１～２年しか経験がないけど、やっぱり保育に戻りたい</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9C10D61C-9A80-485B-AF83-96B15927F43E}"/>
              </a:ext>
            </a:extLst>
          </p:cNvPr>
          <p:cNvSpPr txBox="1"/>
          <p:nvPr/>
        </p:nvSpPr>
        <p:spPr>
          <a:xfrm>
            <a:off x="9572549" y="2256836"/>
            <a:ext cx="2265652" cy="1142620"/>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保育に戻りたいけど</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保育スキルがないから不安</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BF96F5B1-6BEC-4273-A930-FD96437FA777}"/>
              </a:ext>
            </a:extLst>
          </p:cNvPr>
          <p:cNvSpPr txBox="1"/>
          <p:nvPr/>
        </p:nvSpPr>
        <p:spPr>
          <a:xfrm>
            <a:off x="4413349" y="1999617"/>
            <a:ext cx="2213019" cy="1142620"/>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保育に戻りたいけど</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また１から就活する時間がない</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a:extLst>
              <a:ext uri="{FF2B5EF4-FFF2-40B4-BE49-F238E27FC236}">
                <a16:creationId xmlns:a16="http://schemas.microsoft.com/office/drawing/2014/main" id="{F621777A-31A4-4E32-A113-8994743F9792}"/>
              </a:ext>
            </a:extLst>
          </p:cNvPr>
          <p:cNvSpPr txBox="1"/>
          <p:nvPr/>
        </p:nvSpPr>
        <p:spPr>
          <a:xfrm>
            <a:off x="6941992" y="1936641"/>
            <a:ext cx="2498181" cy="1142620"/>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最初は「時短で慣れたら</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フルタイム」のように</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融通が利く働き方が理想</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a:extLst>
              <a:ext uri="{FF2B5EF4-FFF2-40B4-BE49-F238E27FC236}">
                <a16:creationId xmlns:a16="http://schemas.microsoft.com/office/drawing/2014/main" id="{3F20C61F-98B0-42BC-A60C-579587165751}"/>
              </a:ext>
            </a:extLst>
          </p:cNvPr>
          <p:cNvSpPr txBox="1"/>
          <p:nvPr/>
        </p:nvSpPr>
        <p:spPr>
          <a:xfrm>
            <a:off x="3314445" y="4125530"/>
            <a:ext cx="2004973" cy="403957"/>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扶養内で働きたい</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a:extLst>
              <a:ext uri="{FF2B5EF4-FFF2-40B4-BE49-F238E27FC236}">
                <a16:creationId xmlns:a16="http://schemas.microsoft.com/office/drawing/2014/main" id="{8168A7C7-7FF0-4541-A949-3837C3774A25}"/>
              </a:ext>
            </a:extLst>
          </p:cNvPr>
          <p:cNvSpPr txBox="1"/>
          <p:nvPr/>
        </p:nvSpPr>
        <p:spPr>
          <a:xfrm>
            <a:off x="7991790" y="4331203"/>
            <a:ext cx="2498180" cy="1142620"/>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子どもが巣立ったから</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もう一度保育に戻りたいけど年齢的に不安</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44" name="図 43">
            <a:extLst>
              <a:ext uri="{FF2B5EF4-FFF2-40B4-BE49-F238E27FC236}">
                <a16:creationId xmlns:a16="http://schemas.microsoft.com/office/drawing/2014/main" id="{5F6F2E2B-1787-4224-BB0F-1E29BEE45F99}"/>
              </a:ext>
            </a:extLst>
          </p:cNvPr>
          <p:cNvPicPr>
            <a:picLocks noChangeAspect="1"/>
          </p:cNvPicPr>
          <p:nvPr/>
        </p:nvPicPr>
        <p:blipFill rotWithShape="1">
          <a:blip r:embed="rId10">
            <a:extLst>
              <a:ext uri="{28A0092B-C50C-407E-A947-70E740481C1C}">
                <a14:useLocalDpi xmlns:a14="http://schemas.microsoft.com/office/drawing/2010/main" val="0"/>
              </a:ext>
            </a:extLst>
          </a:blip>
          <a:srcRect b="16204"/>
          <a:stretch/>
        </p:blipFill>
        <p:spPr>
          <a:xfrm rot="1232117">
            <a:off x="5294641" y="3076319"/>
            <a:ext cx="2843237" cy="3582716"/>
          </a:xfrm>
          <a:prstGeom prst="rect">
            <a:avLst/>
          </a:prstGeom>
        </p:spPr>
      </p:pic>
      <p:sp>
        <p:nvSpPr>
          <p:cNvPr id="5" name="テキスト ボックス 4">
            <a:extLst>
              <a:ext uri="{FF2B5EF4-FFF2-40B4-BE49-F238E27FC236}">
                <a16:creationId xmlns:a16="http://schemas.microsoft.com/office/drawing/2014/main" id="{09855089-05A4-492E-BCB2-607041A2BFC2}"/>
              </a:ext>
            </a:extLst>
          </p:cNvPr>
          <p:cNvSpPr txBox="1"/>
          <p:nvPr/>
        </p:nvSpPr>
        <p:spPr>
          <a:xfrm>
            <a:off x="5872168" y="4008684"/>
            <a:ext cx="2157333" cy="773289"/>
          </a:xfrm>
          <a:prstGeom prst="rect">
            <a:avLst/>
          </a:prstGeom>
          <a:noFill/>
        </p:spPr>
        <p:txBody>
          <a:bodyPr wrap="square" rtlCol="0">
            <a:spAutoFit/>
          </a:bodyPr>
          <a:lstStyle/>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今さらたくさんの</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1600" dirty="0">
                <a:solidFill>
                  <a:schemeClr val="bg1"/>
                </a:solidFill>
                <a:latin typeface="HGS創英角ﾎﾟｯﾌﾟ体" panose="040B0A00000000000000" pitchFamily="50" charset="-128"/>
                <a:ea typeface="HGS創英角ﾎﾟｯﾌﾟ体" panose="040B0A00000000000000" pitchFamily="50" charset="-128"/>
              </a:rPr>
              <a:t>書類をするのは不安</a:t>
            </a:r>
            <a:endParaRPr kumimoji="1" lang="en-US" altLang="ja-JP" sz="16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90C4B7AB-40B3-4410-9FF7-8779308B0B54}"/>
              </a:ext>
            </a:extLst>
          </p:cNvPr>
          <p:cNvSpPr/>
          <p:nvPr/>
        </p:nvSpPr>
        <p:spPr>
          <a:xfrm>
            <a:off x="6378512" y="1645144"/>
            <a:ext cx="5366359" cy="4974318"/>
          </a:xfrm>
          <a:prstGeom prst="roundRect">
            <a:avLst/>
          </a:prstGeom>
          <a:solidFill>
            <a:srgbClr val="FFFFCC"/>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コンテンツ プレースホルダー 3"/>
          <p:cNvSpPr>
            <a:spLocks noGrp="1"/>
          </p:cNvSpPr>
          <p:nvPr>
            <p:ph sz="half" idx="1"/>
          </p:nvPr>
        </p:nvSpPr>
        <p:spPr>
          <a:xfrm>
            <a:off x="6667009" y="1839187"/>
            <a:ext cx="4862285" cy="2706618"/>
          </a:xfrm>
        </p:spPr>
        <p:txBody>
          <a:bodyPr rtlCol="0">
            <a:normAutofit/>
          </a:bodyPr>
          <a:lstStyle/>
          <a:p>
            <a:pPr rtl="0"/>
            <a:r>
              <a:rPr lang="ja-JP" altLang="en-US"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rPr>
              <a:t>園での面接なし</a:t>
            </a:r>
            <a:endParaRPr lang="en-US" altLang="ja-JP"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endParaRPr>
          </a:p>
          <a:p>
            <a:pPr rtl="0"/>
            <a:r>
              <a:rPr lang="ja-JP" altLang="en-US"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rPr>
              <a:t>主担任業、行事担当なし</a:t>
            </a:r>
            <a:endParaRPr lang="en-US" altLang="ja-JP"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endParaRPr>
          </a:p>
          <a:p>
            <a:pPr rtl="0"/>
            <a:r>
              <a:rPr lang="ja-JP" altLang="en-US"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rPr>
              <a:t>経験・ブランク関係なし</a:t>
            </a:r>
            <a:endParaRPr lang="en-US" altLang="ja-JP"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endParaRPr>
          </a:p>
          <a:p>
            <a:pPr rtl="0"/>
            <a:r>
              <a:rPr lang="ja-JP" altLang="en-US"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rPr>
              <a:t>日誌・週案・月案なし</a:t>
            </a:r>
            <a:endParaRPr lang="en-US" altLang="ja-JP"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endParaRPr>
          </a:p>
          <a:p>
            <a:pPr rtl="0"/>
            <a:r>
              <a:rPr lang="ja-JP" altLang="en-US"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rPr>
              <a:t>基本的には個人記録なし（園による）</a:t>
            </a:r>
          </a:p>
          <a:p>
            <a:pPr marL="0" indent="0" algn="r" rtl="0">
              <a:buNone/>
            </a:pPr>
            <a:endParaRPr lang="en-US" altLang="ja-JP" sz="2000" dirty="0">
              <a:latin typeface="HG丸ｺﾞｼｯｸM-PRO" panose="020F0600000000000000" pitchFamily="50" charset="-128"/>
              <a:ea typeface="HG丸ｺﾞｼｯｸM-PRO" panose="020F0600000000000000" pitchFamily="50" charset="-128"/>
              <a:sym typeface="ＭＳ Ｐゴシック" panose="020B0600070205080204" pitchFamily="50" charset="-128"/>
            </a:endParaRPr>
          </a:p>
        </p:txBody>
      </p:sp>
      <p:graphicFrame>
        <p:nvGraphicFramePr>
          <p:cNvPr id="9" name="コンテンツ プレースホルダー 8" descr="カード型リストは、6 つのボックスのグループを表示し、それぞれ色が異なり、右から左、上から下のどちらの順序でも各列にボックスが 2 つずつ配列されています。"/>
          <p:cNvGraphicFramePr>
            <a:graphicFrameLocks noGrp="1"/>
          </p:cNvGraphicFramePr>
          <p:nvPr>
            <p:ph sz="half" idx="2"/>
            <p:extLst>
              <p:ext uri="{D42A27DB-BD31-4B8C-83A1-F6EECF244321}">
                <p14:modId xmlns:p14="http://schemas.microsoft.com/office/powerpoint/2010/main" val="2060216786"/>
              </p:ext>
            </p:extLst>
          </p:nvPr>
        </p:nvGraphicFramePr>
        <p:xfrm>
          <a:off x="6909792" y="4601411"/>
          <a:ext cx="4376718" cy="175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タイトル 1">
            <a:extLst>
              <a:ext uri="{FF2B5EF4-FFF2-40B4-BE49-F238E27FC236}">
                <a16:creationId xmlns:a16="http://schemas.microsoft.com/office/drawing/2014/main" id="{AF87CD4E-9F6C-485A-80B7-AB4AB91EFAAD}"/>
              </a:ext>
            </a:extLst>
          </p:cNvPr>
          <p:cNvSpPr txBox="1">
            <a:spLocks/>
          </p:cNvSpPr>
          <p:nvPr/>
        </p:nvSpPr>
        <p:spPr>
          <a:xfrm>
            <a:off x="743898" y="349740"/>
            <a:ext cx="11043139" cy="1433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sz="2400" dirty="0"/>
              <a:t>簡単に言うと</a:t>
            </a:r>
            <a:r>
              <a:rPr lang="en-US" altLang="ja-JP" sz="2400" dirty="0"/>
              <a:t>…</a:t>
            </a:r>
            <a:r>
              <a:rPr lang="ja-JP" altLang="en-US" sz="2400" dirty="0"/>
              <a:t>　</a:t>
            </a:r>
            <a:br>
              <a:rPr lang="ja-JP" altLang="en-US" sz="3200" dirty="0"/>
            </a:br>
            <a:r>
              <a:rPr lang="ja-JP" altLang="en-US" sz="3200" dirty="0"/>
              <a:t>パート職員と同じ扱いでも高時給で仕事は制限されているのが</a:t>
            </a:r>
            <a:br>
              <a:rPr lang="ja-JP" altLang="en-US" sz="3200" dirty="0"/>
            </a:br>
            <a:r>
              <a:rPr lang="en-US" altLang="ja-JP" sz="3200" dirty="0"/>
              <a:t>『</a:t>
            </a:r>
            <a:r>
              <a:rPr lang="ja-JP" altLang="en-US" sz="3200" dirty="0">
                <a:solidFill>
                  <a:srgbClr val="FF0000"/>
                </a:solidFill>
              </a:rPr>
              <a:t>派遣保育士</a:t>
            </a:r>
            <a:r>
              <a:rPr lang="en-US" altLang="ja-JP" sz="3200" dirty="0"/>
              <a:t>』</a:t>
            </a:r>
          </a:p>
        </p:txBody>
      </p:sp>
      <p:grpSp>
        <p:nvGrpSpPr>
          <p:cNvPr id="10" name="グループ化 9">
            <a:extLst>
              <a:ext uri="{FF2B5EF4-FFF2-40B4-BE49-F238E27FC236}">
                <a16:creationId xmlns:a16="http://schemas.microsoft.com/office/drawing/2014/main" id="{FC7576B8-6A0E-4CC8-A6AE-A2B97351B794}"/>
              </a:ext>
            </a:extLst>
          </p:cNvPr>
          <p:cNvGrpSpPr/>
          <p:nvPr/>
        </p:nvGrpSpPr>
        <p:grpSpPr>
          <a:xfrm>
            <a:off x="1010479" y="1910371"/>
            <a:ext cx="4376718" cy="3611004"/>
            <a:chOff x="245806" y="294968"/>
            <a:chExt cx="7059562" cy="5820697"/>
          </a:xfrm>
        </p:grpSpPr>
        <p:sp>
          <p:nvSpPr>
            <p:cNvPr id="11" name="正方形/長方形 10">
              <a:extLst>
                <a:ext uri="{FF2B5EF4-FFF2-40B4-BE49-F238E27FC236}">
                  <a16:creationId xmlns:a16="http://schemas.microsoft.com/office/drawing/2014/main" id="{0BB93867-4245-46BD-AA7B-47D182A41573}"/>
                </a:ext>
              </a:extLst>
            </p:cNvPr>
            <p:cNvSpPr/>
            <p:nvPr/>
          </p:nvSpPr>
          <p:spPr>
            <a:xfrm>
              <a:off x="245806" y="294968"/>
              <a:ext cx="7059562" cy="5820697"/>
            </a:xfrm>
            <a:prstGeom prst="rect">
              <a:avLst/>
            </a:prstGeom>
            <a:solidFill>
              <a:schemeClr val="bg1"/>
            </a:solidFill>
            <a:ln w="1905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a:extLst>
                <a:ext uri="{FF2B5EF4-FFF2-40B4-BE49-F238E27FC236}">
                  <a16:creationId xmlns:a16="http://schemas.microsoft.com/office/drawing/2014/main" id="{79C57BA3-C881-415A-B840-9A45EB263343}"/>
                </a:ext>
              </a:extLst>
            </p:cNvPr>
            <p:cNvGrpSpPr/>
            <p:nvPr/>
          </p:nvGrpSpPr>
          <p:grpSpPr>
            <a:xfrm>
              <a:off x="382388" y="362690"/>
              <a:ext cx="6588503" cy="5443984"/>
              <a:chOff x="382388" y="362690"/>
              <a:chExt cx="6588503" cy="5443984"/>
            </a:xfrm>
          </p:grpSpPr>
          <p:pic>
            <p:nvPicPr>
              <p:cNvPr id="13" name="図 12">
                <a:extLst>
                  <a:ext uri="{FF2B5EF4-FFF2-40B4-BE49-F238E27FC236}">
                    <a16:creationId xmlns:a16="http://schemas.microsoft.com/office/drawing/2014/main" id="{18DC7F46-1EDD-4D74-8071-1EA81BF20033}"/>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71642" y="3922646"/>
                <a:ext cx="2264321" cy="1361254"/>
              </a:xfrm>
              <a:prstGeom prst="rect">
                <a:avLst/>
              </a:prstGeom>
            </p:spPr>
          </p:pic>
          <p:pic>
            <p:nvPicPr>
              <p:cNvPr id="14" name="図 13">
                <a:extLst>
                  <a:ext uri="{FF2B5EF4-FFF2-40B4-BE49-F238E27FC236}">
                    <a16:creationId xmlns:a16="http://schemas.microsoft.com/office/drawing/2014/main" id="{8914C894-2334-4823-9CDD-9C9449BA8D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2447" y="362690"/>
                <a:ext cx="2056956" cy="2109699"/>
              </a:xfrm>
              <a:prstGeom prst="rect">
                <a:avLst/>
              </a:prstGeom>
            </p:spPr>
          </p:pic>
          <p:pic>
            <p:nvPicPr>
              <p:cNvPr id="15" name="図 14">
                <a:extLst>
                  <a:ext uri="{FF2B5EF4-FFF2-40B4-BE49-F238E27FC236}">
                    <a16:creationId xmlns:a16="http://schemas.microsoft.com/office/drawing/2014/main" id="{A69FFC68-F246-447A-9523-E7B7FD2A260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465" y="3624850"/>
                <a:ext cx="1722024" cy="1956845"/>
              </a:xfrm>
              <a:prstGeom prst="rect">
                <a:avLst/>
              </a:prstGeom>
            </p:spPr>
          </p:pic>
          <p:sp>
            <p:nvSpPr>
              <p:cNvPr id="16" name="四角形: 角を丸くする 15">
                <a:extLst>
                  <a:ext uri="{FF2B5EF4-FFF2-40B4-BE49-F238E27FC236}">
                    <a16:creationId xmlns:a16="http://schemas.microsoft.com/office/drawing/2014/main" id="{E6796688-5015-4557-8407-BEABEC2A1658}"/>
                  </a:ext>
                </a:extLst>
              </p:cNvPr>
              <p:cNvSpPr/>
              <p:nvPr/>
            </p:nvSpPr>
            <p:spPr>
              <a:xfrm>
                <a:off x="382388" y="5283900"/>
                <a:ext cx="2334178" cy="522774"/>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HG丸ｺﾞｼｯｸM-PRO" panose="020F0600000000000000" pitchFamily="50" charset="-128"/>
                    <a:ea typeface="HG丸ｺﾞｼｯｸM-PRO" panose="020F0600000000000000" pitchFamily="50" charset="-128"/>
                  </a:rPr>
                  <a:t>派遣会社（派遣元）</a:t>
                </a:r>
              </a:p>
            </p:txBody>
          </p:sp>
          <p:sp>
            <p:nvSpPr>
              <p:cNvPr id="17" name="四角形: 角を丸くする 16">
                <a:extLst>
                  <a:ext uri="{FF2B5EF4-FFF2-40B4-BE49-F238E27FC236}">
                    <a16:creationId xmlns:a16="http://schemas.microsoft.com/office/drawing/2014/main" id="{41A75D76-635B-4919-9DB7-E8D23A006E56}"/>
                  </a:ext>
                </a:extLst>
              </p:cNvPr>
              <p:cNvSpPr/>
              <p:nvPr/>
            </p:nvSpPr>
            <p:spPr>
              <a:xfrm>
                <a:off x="4636713" y="5268242"/>
                <a:ext cx="2334178" cy="522774"/>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HG丸ｺﾞｼｯｸM-PRO" panose="020F0600000000000000" pitchFamily="50" charset="-128"/>
                    <a:ea typeface="HG丸ｺﾞｼｯｸM-PRO" panose="020F0600000000000000" pitchFamily="50" charset="-128"/>
                  </a:rPr>
                  <a:t>保育施設（派遣先）</a:t>
                </a:r>
              </a:p>
            </p:txBody>
          </p:sp>
          <p:sp>
            <p:nvSpPr>
              <p:cNvPr id="18" name="四角形: 角を丸くする 17">
                <a:extLst>
                  <a:ext uri="{FF2B5EF4-FFF2-40B4-BE49-F238E27FC236}">
                    <a16:creationId xmlns:a16="http://schemas.microsoft.com/office/drawing/2014/main" id="{93A48C99-9709-4263-B3F1-1E40649ADEAB}"/>
                  </a:ext>
                </a:extLst>
              </p:cNvPr>
              <p:cNvSpPr/>
              <p:nvPr/>
            </p:nvSpPr>
            <p:spPr>
              <a:xfrm>
                <a:off x="2910557" y="2139394"/>
                <a:ext cx="1634340" cy="522774"/>
              </a:xfrm>
              <a:prstGeom prst="round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latin typeface="HG丸ｺﾞｼｯｸM-PRO" panose="020F0600000000000000" pitchFamily="50" charset="-128"/>
                    <a:ea typeface="HG丸ｺﾞｼｯｸM-PRO" panose="020F0600000000000000" pitchFamily="50" charset="-128"/>
                  </a:rPr>
                  <a:t>派遣</a:t>
                </a:r>
                <a:r>
                  <a:rPr kumimoji="1" lang="ja-JP" altLang="en-US" sz="1050" b="1" dirty="0">
                    <a:latin typeface="HG丸ｺﾞｼｯｸM-PRO" panose="020F0600000000000000" pitchFamily="50" charset="-128"/>
                    <a:ea typeface="HG丸ｺﾞｼｯｸM-PRO" panose="020F0600000000000000" pitchFamily="50" charset="-128"/>
                  </a:rPr>
                  <a:t>スタッフ</a:t>
                </a:r>
                <a:endParaRPr kumimoji="1" lang="ja-JP" altLang="en-US" sz="1000" b="1" dirty="0">
                  <a:latin typeface="HG丸ｺﾞｼｯｸM-PRO" panose="020F0600000000000000" pitchFamily="50" charset="-128"/>
                  <a:ea typeface="HG丸ｺﾞｼｯｸM-PRO" panose="020F0600000000000000" pitchFamily="50" charset="-128"/>
                </a:endParaRPr>
              </a:p>
            </p:txBody>
          </p:sp>
          <p:sp>
            <p:nvSpPr>
              <p:cNvPr id="19" name="矢印: 上下 18">
                <a:extLst>
                  <a:ext uri="{FF2B5EF4-FFF2-40B4-BE49-F238E27FC236}">
                    <a16:creationId xmlns:a16="http://schemas.microsoft.com/office/drawing/2014/main" id="{D6F358FE-593F-41AC-BCC2-08338998A6A0}"/>
                  </a:ext>
                </a:extLst>
              </p:cNvPr>
              <p:cNvSpPr/>
              <p:nvPr/>
            </p:nvSpPr>
            <p:spPr>
              <a:xfrm rot="2277880">
                <a:off x="2033966" y="2513885"/>
                <a:ext cx="293388" cy="1100782"/>
              </a:xfrm>
              <a:prstGeom prst="up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上下 19">
                <a:extLst>
                  <a:ext uri="{FF2B5EF4-FFF2-40B4-BE49-F238E27FC236}">
                    <a16:creationId xmlns:a16="http://schemas.microsoft.com/office/drawing/2014/main" id="{6EA5D06F-306A-40C0-B055-E965AED600FD}"/>
                  </a:ext>
                </a:extLst>
              </p:cNvPr>
              <p:cNvSpPr/>
              <p:nvPr/>
            </p:nvSpPr>
            <p:spPr>
              <a:xfrm rot="19023930">
                <a:off x="5152956" y="2492601"/>
                <a:ext cx="293388" cy="1100782"/>
              </a:xfrm>
              <a:prstGeom prst="up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上下 20">
                <a:extLst>
                  <a:ext uri="{FF2B5EF4-FFF2-40B4-BE49-F238E27FC236}">
                    <a16:creationId xmlns:a16="http://schemas.microsoft.com/office/drawing/2014/main" id="{BFD9328C-B469-4888-9C10-1713EAD96A3A}"/>
                  </a:ext>
                </a:extLst>
              </p:cNvPr>
              <p:cNvSpPr/>
              <p:nvPr/>
            </p:nvSpPr>
            <p:spPr>
              <a:xfrm rot="5400000">
                <a:off x="3382570" y="4115774"/>
                <a:ext cx="293388" cy="1722024"/>
              </a:xfrm>
              <a:prstGeom prst="up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2" name="テキスト ボックス 21">
            <a:extLst>
              <a:ext uri="{FF2B5EF4-FFF2-40B4-BE49-F238E27FC236}">
                <a16:creationId xmlns:a16="http://schemas.microsoft.com/office/drawing/2014/main" id="{1B4390F5-832A-476F-88B8-8AEFA78EA59E}"/>
              </a:ext>
            </a:extLst>
          </p:cNvPr>
          <p:cNvSpPr txBox="1"/>
          <p:nvPr/>
        </p:nvSpPr>
        <p:spPr>
          <a:xfrm>
            <a:off x="1236461" y="3396795"/>
            <a:ext cx="1219911"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雇用契約</a:t>
            </a:r>
          </a:p>
        </p:txBody>
      </p:sp>
      <p:sp>
        <p:nvSpPr>
          <p:cNvPr id="23" name="テキスト ボックス 22">
            <a:extLst>
              <a:ext uri="{FF2B5EF4-FFF2-40B4-BE49-F238E27FC236}">
                <a16:creationId xmlns:a16="http://schemas.microsoft.com/office/drawing/2014/main" id="{586E7524-5B7A-4B86-ADD5-2CA56810BEA4}"/>
              </a:ext>
            </a:extLst>
          </p:cNvPr>
          <p:cNvSpPr txBox="1"/>
          <p:nvPr/>
        </p:nvSpPr>
        <p:spPr>
          <a:xfrm>
            <a:off x="2613938" y="4391917"/>
            <a:ext cx="1219911"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派遣契約</a:t>
            </a:r>
          </a:p>
        </p:txBody>
      </p:sp>
      <p:sp>
        <p:nvSpPr>
          <p:cNvPr id="24" name="テキスト ボックス 23">
            <a:extLst>
              <a:ext uri="{FF2B5EF4-FFF2-40B4-BE49-F238E27FC236}">
                <a16:creationId xmlns:a16="http://schemas.microsoft.com/office/drawing/2014/main" id="{5EB802CC-264B-4EA6-9429-69B75E48FE09}"/>
              </a:ext>
            </a:extLst>
          </p:cNvPr>
          <p:cNvSpPr txBox="1"/>
          <p:nvPr/>
        </p:nvSpPr>
        <p:spPr>
          <a:xfrm>
            <a:off x="4305082" y="3378918"/>
            <a:ext cx="1219911" cy="307777"/>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指揮命令</a:t>
            </a:r>
          </a:p>
        </p:txBody>
      </p:sp>
      <p:sp>
        <p:nvSpPr>
          <p:cNvPr id="25" name="テキスト プレースホルダー 3">
            <a:extLst>
              <a:ext uri="{FF2B5EF4-FFF2-40B4-BE49-F238E27FC236}">
                <a16:creationId xmlns:a16="http://schemas.microsoft.com/office/drawing/2014/main" id="{FD50362F-069C-4C3D-BEB1-0CDFFF5BDA47}"/>
              </a:ext>
            </a:extLst>
          </p:cNvPr>
          <p:cNvSpPr txBox="1">
            <a:spLocks/>
          </p:cNvSpPr>
          <p:nvPr/>
        </p:nvSpPr>
        <p:spPr>
          <a:xfrm>
            <a:off x="1347599" y="5506263"/>
            <a:ext cx="3840480" cy="1308801"/>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a:lstStyle>
          <a:p>
            <a:pPr marL="0" indent="0">
              <a:lnSpc>
                <a:spcPct val="150000"/>
              </a:lnSpc>
              <a:buNone/>
            </a:pPr>
            <a:r>
              <a:rPr lang="ja-JP" altLang="en-US" sz="1800" dirty="0">
                <a:sym typeface="ＭＳ Ｐゴシック" panose="020B0600070205080204" pitchFamily="50" charset="-128"/>
              </a:rPr>
              <a:t>派遣の場合は園と派遣契約を結んでいる</a:t>
            </a:r>
            <a:r>
              <a:rPr lang="ja-JP" altLang="en-US" sz="1800" u="sng" dirty="0">
                <a:solidFill>
                  <a:srgbClr val="FF0000"/>
                </a:solidFill>
                <a:sym typeface="ＭＳ Ｐゴシック" panose="020B0600070205080204" pitchFamily="50" charset="-128"/>
              </a:rPr>
              <a:t>人材紹介会社の職員</a:t>
            </a:r>
            <a:r>
              <a:rPr lang="ja-JP" altLang="en-US" sz="1800" dirty="0">
                <a:sym typeface="ＭＳ Ｐゴシック" panose="020B0600070205080204" pitchFamily="50" charset="-128"/>
              </a:rPr>
              <a:t>として園に派遣されることとなります。</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594648" y="1220974"/>
            <a:ext cx="1562144" cy="768625"/>
          </a:xfrm>
        </p:spPr>
        <p:txBody>
          <a:bodyPr rtlCol="0">
            <a:normAutofit/>
          </a:bodyPr>
          <a:lstStyle/>
          <a:p>
            <a:pPr rtl="0"/>
            <a:r>
              <a:rPr lang="ja-JP" altLang="en-US" sz="3200" dirty="0">
                <a:sym typeface="ＭＳ Ｐゴシック" panose="020B0600070205080204" pitchFamily="50" charset="-128"/>
              </a:rPr>
              <a:t>メリット</a:t>
            </a:r>
            <a:endParaRPr lang="en-US" altLang="ja-JP" sz="3200" dirty="0">
              <a:sym typeface="ＭＳ Ｐゴシック" panose="020B0600070205080204" pitchFamily="50" charset="-128"/>
            </a:endParaRPr>
          </a:p>
        </p:txBody>
      </p:sp>
      <p:graphicFrame>
        <p:nvGraphicFramePr>
          <p:cNvPr id="3" name="表 3">
            <a:extLst>
              <a:ext uri="{FF2B5EF4-FFF2-40B4-BE49-F238E27FC236}">
                <a16:creationId xmlns:a16="http://schemas.microsoft.com/office/drawing/2014/main" id="{7896FD65-EE50-4F61-9B79-71B737C71A20}"/>
              </a:ext>
            </a:extLst>
          </p:cNvPr>
          <p:cNvGraphicFramePr>
            <a:graphicFrameLocks noGrp="1"/>
          </p:cNvGraphicFramePr>
          <p:nvPr>
            <p:ph idx="1"/>
            <p:extLst>
              <p:ext uri="{D42A27DB-BD31-4B8C-83A1-F6EECF244321}">
                <p14:modId xmlns:p14="http://schemas.microsoft.com/office/powerpoint/2010/main" val="3734420195"/>
              </p:ext>
            </p:extLst>
          </p:nvPr>
        </p:nvGraphicFramePr>
        <p:xfrm>
          <a:off x="594647" y="1996841"/>
          <a:ext cx="11213040" cy="1463040"/>
        </p:xfrm>
        <a:graphic>
          <a:graphicData uri="http://schemas.openxmlformats.org/drawingml/2006/table">
            <a:tbl>
              <a:tblPr firstRow="1" bandRow="1">
                <a:tableStyleId>{5C22544A-7EE6-4342-B048-85BDC9FD1C3A}</a:tableStyleId>
              </a:tblPr>
              <a:tblGrid>
                <a:gridCol w="2803260">
                  <a:extLst>
                    <a:ext uri="{9D8B030D-6E8A-4147-A177-3AD203B41FA5}">
                      <a16:colId xmlns:a16="http://schemas.microsoft.com/office/drawing/2014/main" val="3128204342"/>
                    </a:ext>
                  </a:extLst>
                </a:gridCol>
                <a:gridCol w="2803260">
                  <a:extLst>
                    <a:ext uri="{9D8B030D-6E8A-4147-A177-3AD203B41FA5}">
                      <a16:colId xmlns:a16="http://schemas.microsoft.com/office/drawing/2014/main" val="1371568940"/>
                    </a:ext>
                  </a:extLst>
                </a:gridCol>
                <a:gridCol w="2803260">
                  <a:extLst>
                    <a:ext uri="{9D8B030D-6E8A-4147-A177-3AD203B41FA5}">
                      <a16:colId xmlns:a16="http://schemas.microsoft.com/office/drawing/2014/main" val="694244278"/>
                    </a:ext>
                  </a:extLst>
                </a:gridCol>
                <a:gridCol w="2803260">
                  <a:extLst>
                    <a:ext uri="{9D8B030D-6E8A-4147-A177-3AD203B41FA5}">
                      <a16:colId xmlns:a16="http://schemas.microsoft.com/office/drawing/2014/main" val="4100258139"/>
                    </a:ext>
                  </a:extLst>
                </a:gridCol>
              </a:tblGrid>
              <a:tr h="351308">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時給が高め</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時間や日数に柔軟性がある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残業がほとんどない</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困った時に人材派遣</a:t>
                      </a:r>
                    </a:p>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会社のフォローがある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val="3198270419"/>
                  </a:ext>
                </a:extLst>
              </a:tr>
              <a:tr h="772877">
                <a:tc>
                  <a:txBody>
                    <a:bodyPr/>
                    <a:lstStyle/>
                    <a:p>
                      <a:r>
                        <a:rPr kumimoji="1" lang="ja-JP" altLang="en-US" sz="1200" b="1" dirty="0">
                          <a:latin typeface="HG丸ｺﾞｼｯｸM-PRO" panose="020F0600000000000000" pitchFamily="50" charset="-128"/>
                          <a:ea typeface="HG丸ｺﾞｼｯｸM-PRO" panose="020F0600000000000000" pitchFamily="50" charset="-128"/>
                        </a:rPr>
                        <a:t>一般的には派遣の方が高い水準となっています。</a:t>
                      </a:r>
                      <a:endParaRPr kumimoji="1" lang="en-US" altLang="ja-JP" sz="1200" b="1" dirty="0">
                        <a:latin typeface="HG丸ｺﾞｼｯｸM-PRO" panose="020F0600000000000000" pitchFamily="50" charset="-128"/>
                        <a:ea typeface="HG丸ｺﾞｼｯｸM-PRO" panose="020F0600000000000000" pitchFamily="50" charset="-128"/>
                      </a:endParaRPr>
                    </a:p>
                    <a:p>
                      <a:endParaRPr kumimoji="1" lang="en-US" altLang="ja-JP" sz="1200" b="1" dirty="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（サマンサでは実働６時間を超える方には別途手当も支給）</a:t>
                      </a:r>
                    </a:p>
                  </a:txBody>
                  <a:tcPr/>
                </a:tc>
                <a:tc>
                  <a:txBody>
                    <a:bodyPr/>
                    <a:lstStyle/>
                    <a:p>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週２回</a:t>
                      </a:r>
                      <a:r>
                        <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rPr>
                        <a:t>〜</a:t>
                      </a:r>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、短時間</a:t>
                      </a:r>
                      <a:r>
                        <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rPr>
                        <a:t>〜</a:t>
                      </a:r>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、自宅近くで</a:t>
                      </a:r>
                      <a:r>
                        <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rPr>
                        <a:t>〜</a:t>
                      </a:r>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、など、ライフスタイルに合わせた働き方が可能。</a:t>
                      </a:r>
                      <a:endPar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endParaRPr>
                    </a:p>
                    <a:p>
                      <a:endParaRPr kumimoji="1" lang="ja-JP" altLang="en-US" sz="1200" b="1"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就業時間は契約できっちり決まっているため残業はほとんどない。</a:t>
                      </a:r>
                      <a:endPar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endParaRPr>
                    </a:p>
                    <a:p>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また、仮に残業があっても、残業代は派遣会社がきっちり管理してくれる。</a:t>
                      </a:r>
                    </a:p>
                    <a:p>
                      <a:endParaRPr kumimoji="1" lang="ja-JP" altLang="en-US" sz="1200" b="1"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人間関係のトラブルや業務上のトラブル、お休みのなど、派遣会社の担当者が仲介やフォローをしてくれる。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4058555125"/>
                  </a:ext>
                </a:extLst>
              </a:tr>
            </a:tbl>
          </a:graphicData>
        </a:graphic>
      </p:graphicFrame>
      <p:sp>
        <p:nvSpPr>
          <p:cNvPr id="4" name="タイトル 7">
            <a:extLst>
              <a:ext uri="{FF2B5EF4-FFF2-40B4-BE49-F238E27FC236}">
                <a16:creationId xmlns:a16="http://schemas.microsoft.com/office/drawing/2014/main" id="{D84004F4-8A9C-4203-BF29-15637D1E5EA4}"/>
              </a:ext>
            </a:extLst>
          </p:cNvPr>
          <p:cNvSpPr txBox="1">
            <a:spLocks/>
          </p:cNvSpPr>
          <p:nvPr/>
        </p:nvSpPr>
        <p:spPr>
          <a:xfrm>
            <a:off x="594647" y="3550872"/>
            <a:ext cx="1840440" cy="68487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sz="3200" dirty="0">
                <a:sym typeface="ＭＳ Ｐゴシック" panose="020B0600070205080204" pitchFamily="50" charset="-128"/>
              </a:rPr>
              <a:t>デメリット</a:t>
            </a:r>
            <a:endParaRPr lang="en-US" altLang="ja-JP" sz="3200" dirty="0">
              <a:sym typeface="ＭＳ Ｐゴシック" panose="020B0600070205080204" pitchFamily="50" charset="-128"/>
            </a:endParaRPr>
          </a:p>
        </p:txBody>
      </p:sp>
      <p:graphicFrame>
        <p:nvGraphicFramePr>
          <p:cNvPr id="5" name="表 14">
            <a:extLst>
              <a:ext uri="{FF2B5EF4-FFF2-40B4-BE49-F238E27FC236}">
                <a16:creationId xmlns:a16="http://schemas.microsoft.com/office/drawing/2014/main" id="{A92D6E82-CC58-453D-B3D2-436F947FCEF8}"/>
              </a:ext>
            </a:extLst>
          </p:cNvPr>
          <p:cNvGraphicFramePr>
            <a:graphicFrameLocks/>
          </p:cNvGraphicFramePr>
          <p:nvPr>
            <p:extLst>
              <p:ext uri="{D42A27DB-BD31-4B8C-83A1-F6EECF244321}">
                <p14:modId xmlns:p14="http://schemas.microsoft.com/office/powerpoint/2010/main" val="1288655570"/>
              </p:ext>
            </p:extLst>
          </p:nvPr>
        </p:nvGraphicFramePr>
        <p:xfrm>
          <a:off x="594647" y="4235748"/>
          <a:ext cx="11213040" cy="1193098"/>
        </p:xfrm>
        <a:graphic>
          <a:graphicData uri="http://schemas.openxmlformats.org/drawingml/2006/table">
            <a:tbl>
              <a:tblPr firstRow="1" bandRow="1">
                <a:tableStyleId>{21E4AEA4-8DFA-4A89-87EB-49C32662AFE0}</a:tableStyleId>
              </a:tblPr>
              <a:tblGrid>
                <a:gridCol w="3737680">
                  <a:extLst>
                    <a:ext uri="{9D8B030D-6E8A-4147-A177-3AD203B41FA5}">
                      <a16:colId xmlns:a16="http://schemas.microsoft.com/office/drawing/2014/main" val="2154661240"/>
                    </a:ext>
                  </a:extLst>
                </a:gridCol>
                <a:gridCol w="3737680">
                  <a:extLst>
                    <a:ext uri="{9D8B030D-6E8A-4147-A177-3AD203B41FA5}">
                      <a16:colId xmlns:a16="http://schemas.microsoft.com/office/drawing/2014/main" val="926314653"/>
                    </a:ext>
                  </a:extLst>
                </a:gridCol>
                <a:gridCol w="3737680">
                  <a:extLst>
                    <a:ext uri="{9D8B030D-6E8A-4147-A177-3AD203B41FA5}">
                      <a16:colId xmlns:a16="http://schemas.microsoft.com/office/drawing/2014/main" val="1226522302"/>
                    </a:ext>
                  </a:extLst>
                </a:gridCol>
              </a:tblGrid>
              <a:tr h="370138">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時給制</a:t>
                      </a:r>
                      <a:endParaRPr kumimoji="1" lang="ja-JP" altLang="en-US" sz="12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契約期間が決まっている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tc>
                <a:tc>
                  <a:txBody>
                    <a:bodyPr/>
                    <a:lstStyle/>
                    <a:p>
                      <a:pPr algn="ctr"/>
                      <a:r>
                        <a:rPr kumimoji="1" lang="ja-JP" altLang="en-US" sz="1200" b="1" kern="1200" dirty="0">
                          <a:solidFill>
                            <a:schemeClr val="lt1"/>
                          </a:solidFill>
                          <a:effectLst/>
                          <a:latin typeface="HG丸ｺﾞｼｯｸM-PRO" panose="020F0600000000000000" pitchFamily="50" charset="-128"/>
                          <a:ea typeface="HG丸ｺﾞｼｯｸM-PRO" panose="020F0600000000000000" pitchFamily="50" charset="-128"/>
                        </a:rPr>
                        <a:t>疎外感を感じることがある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965392112"/>
                  </a:ext>
                </a:extLst>
              </a:tr>
              <a:tr h="814304">
                <a:tc>
                  <a:txBody>
                    <a:bodyPr/>
                    <a:lstStyle/>
                    <a:p>
                      <a:pPr algn="l"/>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家庭の都合などで休みが続いた時などは、給与が少なくなる月もある。</a:t>
                      </a:r>
                      <a:endParaRPr kumimoji="1" lang="ja-JP" altLang="en-US" sz="1200" b="1" dirty="0">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rPr>
                        <a:t>３ヶ月、半年、１年など契約期間が決まっている。</a:t>
                      </a:r>
                      <a:endPar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endParaRPr>
                    </a:p>
                    <a:p>
                      <a:pPr algn="l"/>
                      <a:endParaRPr kumimoji="1" lang="en-US" altLang="ja-JP" sz="1200" b="1" kern="1200" dirty="0">
                        <a:solidFill>
                          <a:schemeClr val="dk1"/>
                        </a:solidFill>
                        <a:effectLst/>
                        <a:latin typeface="HG丸ｺﾞｼｯｸM-PRO" panose="020F0600000000000000" pitchFamily="50" charset="-128"/>
                        <a:ea typeface="HG丸ｺﾞｼｯｸM-PRO" panose="020F0600000000000000" pitchFamily="50" charset="-128"/>
                      </a:endParaRPr>
                    </a:p>
                  </a:txBody>
                  <a:tcPr/>
                </a:tc>
                <a:tc>
                  <a:txBody>
                    <a:bodyPr/>
                    <a:lstStyle/>
                    <a:p>
                      <a:pPr algn="l"/>
                      <a:r>
                        <a:rPr kumimoji="1" lang="ja-JP" altLang="en-US" sz="1200" b="1" u="none" strike="noStrike" kern="1200" dirty="0">
                          <a:solidFill>
                            <a:schemeClr val="dk1"/>
                          </a:solidFill>
                          <a:effectLst/>
                          <a:latin typeface="HG丸ｺﾞｼｯｸM-PRO" panose="020F0600000000000000" pitchFamily="50" charset="-128"/>
                          <a:ea typeface="HG丸ｺﾞｼｯｸM-PRO" panose="020F0600000000000000" pitchFamily="50" charset="-128"/>
                        </a:rPr>
                        <a:t>正社員の保育士と区別して仕事を割振る園もある。</a:t>
                      </a:r>
                      <a:endPar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endParaRPr>
                    </a:p>
                    <a:p>
                      <a:pPr algn="l"/>
                      <a:r>
                        <a:rPr kumimoji="1" lang="ja-JP" altLang="en-US" sz="1200" b="1" u="none" strike="noStrike" kern="1200" dirty="0">
                          <a:solidFill>
                            <a:schemeClr val="dk1"/>
                          </a:solidFill>
                          <a:effectLst/>
                          <a:latin typeface="HG丸ｺﾞｼｯｸM-PRO" panose="020F0600000000000000" pitchFamily="50" charset="-128"/>
                          <a:ea typeface="HG丸ｺﾞｼｯｸM-PRO" panose="020F0600000000000000" pitchFamily="50" charset="-128"/>
                        </a:rPr>
                        <a:t>会議、研修会に参加しなくて良かったり、職員の集まりに参加しない事もあり疎外感を感じる人もいる。</a:t>
                      </a:r>
                      <a:endParaRPr kumimoji="1" lang="ja-JP" altLang="en-US" sz="1200" b="1" kern="1200" dirty="0">
                        <a:solidFill>
                          <a:schemeClr val="dk1"/>
                        </a:solidFill>
                        <a:effectLst/>
                        <a:latin typeface="HG丸ｺﾞｼｯｸM-PRO" panose="020F0600000000000000" pitchFamily="50" charset="-128"/>
                        <a:ea typeface="HG丸ｺﾞｼｯｸM-PRO" panose="020F0600000000000000" pitchFamily="50" charset="-128"/>
                      </a:endParaRPr>
                    </a:p>
                    <a:p>
                      <a:pPr algn="l"/>
                      <a:endParaRPr kumimoji="1" lang="ja-JP" altLang="en-US" sz="1200" b="1"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807227319"/>
                  </a:ext>
                </a:extLst>
              </a:tr>
            </a:tbl>
          </a:graphicData>
        </a:graphic>
      </p:graphicFrame>
      <p:sp>
        <p:nvSpPr>
          <p:cNvPr id="7" name="吹き出し: 角を丸めた四角形 6">
            <a:extLst>
              <a:ext uri="{FF2B5EF4-FFF2-40B4-BE49-F238E27FC236}">
                <a16:creationId xmlns:a16="http://schemas.microsoft.com/office/drawing/2014/main" id="{6A2FC6D6-263D-45B7-86CC-8C0EDC613FF9}"/>
              </a:ext>
            </a:extLst>
          </p:cNvPr>
          <p:cNvSpPr/>
          <p:nvPr/>
        </p:nvSpPr>
        <p:spPr>
          <a:xfrm>
            <a:off x="8377881" y="5535634"/>
            <a:ext cx="3280274" cy="1107996"/>
          </a:xfrm>
          <a:prstGeom prst="wedgeRoundRectCallout">
            <a:avLst>
              <a:gd name="adj1" fmla="val -6459"/>
              <a:gd name="adj2" fmla="val -7893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吹き出し: 角を丸めた四角形 7">
            <a:extLst>
              <a:ext uri="{FF2B5EF4-FFF2-40B4-BE49-F238E27FC236}">
                <a16:creationId xmlns:a16="http://schemas.microsoft.com/office/drawing/2014/main" id="{427695DA-D4F8-4E61-87F8-EA7C37A6F40D}"/>
              </a:ext>
            </a:extLst>
          </p:cNvPr>
          <p:cNvSpPr/>
          <p:nvPr/>
        </p:nvSpPr>
        <p:spPr>
          <a:xfrm>
            <a:off x="942719" y="5524561"/>
            <a:ext cx="3280273" cy="1119070"/>
          </a:xfrm>
          <a:prstGeom prst="wedgeRoundRectCallout">
            <a:avLst>
              <a:gd name="adj1" fmla="val -6459"/>
              <a:gd name="adj2" fmla="val -7893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9" name="吹き出し: 角を丸めた四角形 8">
            <a:extLst>
              <a:ext uri="{FF2B5EF4-FFF2-40B4-BE49-F238E27FC236}">
                <a16:creationId xmlns:a16="http://schemas.microsoft.com/office/drawing/2014/main" id="{49D5BCEF-F52C-4AD1-B857-47EFEE7E3082}"/>
              </a:ext>
            </a:extLst>
          </p:cNvPr>
          <p:cNvSpPr/>
          <p:nvPr/>
        </p:nvSpPr>
        <p:spPr>
          <a:xfrm>
            <a:off x="4709806" y="5524560"/>
            <a:ext cx="3280274" cy="1107996"/>
          </a:xfrm>
          <a:prstGeom prst="wedgeRoundRectCallout">
            <a:avLst>
              <a:gd name="adj1" fmla="val -6459"/>
              <a:gd name="adj2" fmla="val -7893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0B6FB8EC-D75F-4085-ABA4-18819D196743}"/>
              </a:ext>
            </a:extLst>
          </p:cNvPr>
          <p:cNvSpPr txBox="1"/>
          <p:nvPr/>
        </p:nvSpPr>
        <p:spPr>
          <a:xfrm>
            <a:off x="1027707" y="5609198"/>
            <a:ext cx="3110295" cy="938719"/>
          </a:xfrm>
          <a:prstGeom prst="rect">
            <a:avLst/>
          </a:prstGeom>
          <a:noFill/>
        </p:spPr>
        <p:txBody>
          <a:bodyPr wrap="square" rtlCol="0">
            <a:spAutoFit/>
          </a:bodyPr>
          <a:lstStyle/>
          <a:p>
            <a:r>
              <a:rPr kumimoji="1" lang="ja-JP" altLang="en-US" sz="1100" b="1" dirty="0">
                <a:latin typeface="HG丸ｺﾞｼｯｸM-PRO" panose="020F0600000000000000" pitchFamily="50" charset="-128"/>
                <a:ea typeface="HG丸ｺﾞｼｯｸM-PRO" panose="020F0600000000000000" pitchFamily="50" charset="-128"/>
              </a:rPr>
              <a:t>お子さまの熱など急なお休みで休みやすいのは派遣の良いところ♪</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給与はサマンサだけの手当があったり、スタッフの中には月</a:t>
            </a:r>
            <a:r>
              <a:rPr kumimoji="1" lang="en-US" altLang="ja-JP" sz="1100" b="1" dirty="0">
                <a:latin typeface="HG丸ｺﾞｼｯｸM-PRO" panose="020F0600000000000000" pitchFamily="50" charset="-128"/>
                <a:ea typeface="HG丸ｺﾞｼｯｸM-PRO" panose="020F0600000000000000" pitchFamily="50" charset="-128"/>
              </a:rPr>
              <a:t>20</a:t>
            </a:r>
            <a:r>
              <a:rPr kumimoji="1" lang="ja-JP" altLang="en-US" sz="1100" b="1" dirty="0">
                <a:latin typeface="HG丸ｺﾞｼｯｸM-PRO" panose="020F0600000000000000" pitchFamily="50" charset="-128"/>
                <a:ea typeface="HG丸ｺﾞｼｯｸM-PRO" panose="020F0600000000000000" pitchFamily="50" charset="-128"/>
              </a:rPr>
              <a:t>万円近くいく方もおりますよ♪</a:t>
            </a:r>
          </a:p>
        </p:txBody>
      </p:sp>
      <p:sp>
        <p:nvSpPr>
          <p:cNvPr id="11" name="テキスト ボックス 10">
            <a:extLst>
              <a:ext uri="{FF2B5EF4-FFF2-40B4-BE49-F238E27FC236}">
                <a16:creationId xmlns:a16="http://schemas.microsoft.com/office/drawing/2014/main" id="{46704353-6E72-47E7-BFC7-DC1EDA399E96}"/>
              </a:ext>
            </a:extLst>
          </p:cNvPr>
          <p:cNvSpPr txBox="1"/>
          <p:nvPr/>
        </p:nvSpPr>
        <p:spPr>
          <a:xfrm>
            <a:off x="4720375" y="5620272"/>
            <a:ext cx="3269705" cy="938719"/>
          </a:xfrm>
          <a:prstGeom prst="rect">
            <a:avLst/>
          </a:prstGeom>
          <a:noFill/>
        </p:spPr>
        <p:txBody>
          <a:bodyPr wrap="square" rtlCol="0">
            <a:spAutoFit/>
          </a:bodyPr>
          <a:lstStyle/>
          <a:p>
            <a:r>
              <a:rPr kumimoji="1" lang="ja-JP" altLang="en-US" sz="1100" b="1" dirty="0">
                <a:latin typeface="HG丸ｺﾞｼｯｸM-PRO" panose="020F0600000000000000" pitchFamily="50" charset="-128"/>
                <a:ea typeface="HG丸ｺﾞｼｯｸM-PRO" panose="020F0600000000000000" pitchFamily="50" charset="-128"/>
              </a:rPr>
              <a:t>サマンサは年度更新制（３月末まで）！</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年度末に向けてスタッフの意向や園の意向を伺い、来年度の就労を一緒に検討します。</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継続も他園への就労も直接雇用も何でもご相談ください♪</a:t>
            </a:r>
          </a:p>
        </p:txBody>
      </p:sp>
      <p:sp>
        <p:nvSpPr>
          <p:cNvPr id="12" name="テキスト ボックス 11">
            <a:extLst>
              <a:ext uri="{FF2B5EF4-FFF2-40B4-BE49-F238E27FC236}">
                <a16:creationId xmlns:a16="http://schemas.microsoft.com/office/drawing/2014/main" id="{AAC93E17-9C5F-4489-902F-C1E5023FA377}"/>
              </a:ext>
            </a:extLst>
          </p:cNvPr>
          <p:cNvSpPr txBox="1"/>
          <p:nvPr/>
        </p:nvSpPr>
        <p:spPr>
          <a:xfrm>
            <a:off x="8452565" y="5524560"/>
            <a:ext cx="3130906" cy="1107996"/>
          </a:xfrm>
          <a:prstGeom prst="rect">
            <a:avLst/>
          </a:prstGeom>
          <a:noFill/>
        </p:spPr>
        <p:txBody>
          <a:bodyPr wrap="square" rtlCol="0">
            <a:spAutoFit/>
          </a:bodyPr>
          <a:lstStyle/>
          <a:p>
            <a:r>
              <a:rPr kumimoji="1" lang="ja-JP" altLang="en-US" sz="1100" b="1" dirty="0">
                <a:latin typeface="HG丸ｺﾞｼｯｸM-PRO" panose="020F0600000000000000" pitchFamily="50" charset="-128"/>
                <a:ea typeface="HG丸ｺﾞｼｯｸM-PRO" panose="020F0600000000000000" pitchFamily="50" charset="-128"/>
              </a:rPr>
              <a:t>仕事の制限があることは派遣のメリット♪</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また、会議や研修会は希望があれば参加されてます♪</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就労中のスタッフは、ママ友になったり食事に行ったりと通常の同僚のように楽しく働けていますよ！</a:t>
            </a:r>
          </a:p>
        </p:txBody>
      </p:sp>
      <p:sp>
        <p:nvSpPr>
          <p:cNvPr id="13" name="タイトル 1">
            <a:extLst>
              <a:ext uri="{FF2B5EF4-FFF2-40B4-BE49-F238E27FC236}">
                <a16:creationId xmlns:a16="http://schemas.microsoft.com/office/drawing/2014/main" id="{9F155EEA-B0E9-45D1-A4B8-D98D78E0B895}"/>
              </a:ext>
            </a:extLst>
          </p:cNvPr>
          <p:cNvSpPr txBox="1">
            <a:spLocks/>
          </p:cNvSpPr>
          <p:nvPr/>
        </p:nvSpPr>
        <p:spPr>
          <a:xfrm>
            <a:off x="837664" y="334968"/>
            <a:ext cx="10516672" cy="99614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a:lstStyle>
          <a:p>
            <a:r>
              <a:rPr lang="ja-JP" altLang="en-US" sz="2800" dirty="0">
                <a:sym typeface="ＭＳ Ｐゴシック" panose="020B0600070205080204" pitchFamily="50" charset="-128"/>
              </a:rPr>
              <a:t>派遣保育士は</a:t>
            </a:r>
            <a:r>
              <a:rPr lang="en-US" altLang="ja-JP" sz="2800" dirty="0">
                <a:sym typeface="ＭＳ Ｐゴシック" panose="020B0600070205080204" pitchFamily="50" charset="-128"/>
              </a:rPr>
              <a:t>…</a:t>
            </a:r>
          </a:p>
          <a:p>
            <a:r>
              <a:rPr lang="ja-JP" altLang="en-US" dirty="0">
                <a:solidFill>
                  <a:srgbClr val="FF0000"/>
                </a:solidFill>
                <a:sym typeface="ＭＳ Ｐゴシック" panose="020B0600070205080204" pitchFamily="50" charset="-128"/>
              </a:rPr>
              <a:t>経験の浅い方</a:t>
            </a:r>
            <a:r>
              <a:rPr lang="ja-JP" altLang="en-US" dirty="0">
                <a:sym typeface="ＭＳ Ｐゴシック" panose="020B0600070205080204" pitchFamily="50" charset="-128"/>
              </a:rPr>
              <a:t>・</a:t>
            </a:r>
            <a:r>
              <a:rPr lang="ja-JP" altLang="en-US" dirty="0">
                <a:solidFill>
                  <a:srgbClr val="FF0000"/>
                </a:solidFill>
                <a:sym typeface="ＭＳ Ｐゴシック" panose="020B0600070205080204" pitchFamily="50" charset="-128"/>
              </a:rPr>
              <a:t>ブランクのある保育士</a:t>
            </a:r>
            <a:r>
              <a:rPr lang="ja-JP" altLang="en-US" sz="2400" dirty="0">
                <a:sym typeface="ＭＳ Ｐゴシック" panose="020B0600070205080204" pitchFamily="50" charset="-128"/>
              </a:rPr>
              <a:t>にとって、最適な働き方です！</a:t>
            </a:r>
            <a:endParaRPr lang="ja-JP" altLang="en-US" dirty="0">
              <a:sym typeface="ＭＳ Ｐゴシック" panose="020B0600070205080204" pitchFamily="50" charset="-128"/>
            </a:endParaRP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8E6485-66AB-48C5-9F26-C62667713E7D}"/>
              </a:ext>
            </a:extLst>
          </p:cNvPr>
          <p:cNvSpPr>
            <a:spLocks noGrp="1"/>
          </p:cNvSpPr>
          <p:nvPr>
            <p:ph type="title"/>
          </p:nvPr>
        </p:nvSpPr>
        <p:spPr>
          <a:xfrm>
            <a:off x="835374" y="393645"/>
            <a:ext cx="10058402" cy="765562"/>
          </a:xfrm>
        </p:spPr>
        <p:txBody>
          <a:bodyPr/>
          <a:lstStyle/>
          <a:p>
            <a:r>
              <a:rPr lang="ja-JP" altLang="en-US" dirty="0"/>
              <a:t>サマンサ　オススメポイント</a:t>
            </a:r>
          </a:p>
        </p:txBody>
      </p:sp>
      <p:sp>
        <p:nvSpPr>
          <p:cNvPr id="3" name="正方形/長方形 2">
            <a:extLst>
              <a:ext uri="{FF2B5EF4-FFF2-40B4-BE49-F238E27FC236}">
                <a16:creationId xmlns:a16="http://schemas.microsoft.com/office/drawing/2014/main" id="{9E154D65-EB02-43B0-A8F7-0D7C18515C86}"/>
              </a:ext>
            </a:extLst>
          </p:cNvPr>
          <p:cNvSpPr/>
          <p:nvPr/>
        </p:nvSpPr>
        <p:spPr>
          <a:xfrm>
            <a:off x="2345824" y="5352418"/>
            <a:ext cx="7037503" cy="132343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none" lIns="91440" tIns="45720" rIns="91440" bIns="45720">
            <a:spAutoFit/>
          </a:bodyPr>
          <a:lstStyle/>
          <a:p>
            <a:pPr algn="ctr">
              <a:defRPr/>
            </a:pPr>
            <a:r>
              <a:rPr lang="ja-JP" altLang="en-US" sz="2800" b="1" dirty="0">
                <a:ln w="9525">
                  <a:noFill/>
                  <a:prstDash val="solid"/>
                </a:ln>
                <a:solidFill>
                  <a:schemeClr val="accent5"/>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rPr>
              <a:t>熊本での保育士派遣はサマンサが初</a:t>
            </a:r>
            <a:endParaRPr lang="en-US" altLang="ja-JP" sz="2800" b="1" dirty="0">
              <a:ln w="9525">
                <a:noFill/>
                <a:prstDash val="solid"/>
              </a:ln>
              <a:solidFill>
                <a:schemeClr val="accent5"/>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w="9525">
                  <a:noFill/>
                  <a:prstDash val="solid"/>
                </a:ln>
                <a:solidFill>
                  <a:srgbClr val="FFC000"/>
                </a:solidFill>
                <a:effectLst>
                  <a:outerShdw blurRad="12700" dist="38100" dir="2700000" algn="tl" rotWithShape="0">
                    <a:srgbClr val="F1471F">
                      <a:lumMod val="60000"/>
                      <a:lumOff val="40000"/>
                    </a:srgbClr>
                  </a:outerShdw>
                </a:effectLst>
                <a:uLnTx/>
                <a:uFillTx/>
                <a:latin typeface="HG丸ｺﾞｼｯｸM-PRO" panose="020F0600000000000000" pitchFamily="50" charset="-128"/>
                <a:ea typeface="HG丸ｺﾞｼｯｸM-PRO" panose="020F0600000000000000" pitchFamily="50" charset="-128"/>
                <a:cs typeface="+mn-cs"/>
              </a:rPr>
              <a:t>だから</a:t>
            </a:r>
            <a:endParaRPr kumimoji="0" lang="en-US" altLang="ja-JP" sz="2400" b="1" i="0" u="none" strike="noStrike" kern="1200" cap="none" spc="0" normalizeH="0" baseline="0" noProof="0" dirty="0">
              <a:ln w="9525">
                <a:noFill/>
                <a:prstDash val="solid"/>
              </a:ln>
              <a:solidFill>
                <a:srgbClr val="FFC000"/>
              </a:solidFill>
              <a:effectLst>
                <a:outerShdw blurRad="12700" dist="38100" dir="2700000" algn="tl" rotWithShape="0">
                  <a:srgbClr val="F1471F">
                    <a:lumMod val="60000"/>
                    <a:lumOff val="40000"/>
                  </a:srgbClr>
                </a:outerShdw>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w="9525">
                  <a:noFill/>
                  <a:prstDash val="solid"/>
                </a:ln>
                <a:solidFill>
                  <a:srgbClr val="FFC000"/>
                </a:solidFill>
                <a:effectLst>
                  <a:outerShdw blurRad="12700" dist="38100" dir="2700000" algn="tl" rotWithShape="0">
                    <a:srgbClr val="F1471F">
                      <a:lumMod val="60000"/>
                      <a:lumOff val="40000"/>
                    </a:srgbClr>
                  </a:outerShdw>
                </a:effectLst>
                <a:uLnTx/>
                <a:uFillTx/>
                <a:latin typeface="HG丸ｺﾞｼｯｸM-PRO" panose="020F0600000000000000" pitchFamily="50" charset="-128"/>
                <a:ea typeface="HG丸ｺﾞｼｯｸM-PRO" panose="020F0600000000000000" pitchFamily="50" charset="-128"/>
                <a:cs typeface="+mn-cs"/>
              </a:rPr>
              <a:t>各園からの信頼も厚く様々な相談ができる</a:t>
            </a:r>
            <a:endParaRPr lang="en-US" altLang="ja-JP" sz="1600" dirty="0">
              <a:ln w="9525">
                <a:solidFill>
                  <a:srgbClr val="FFC000"/>
                </a:solid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p:txBody>
      </p:sp>
      <p:sp>
        <p:nvSpPr>
          <p:cNvPr id="4" name="吹き出し: 角を丸めた四角形 3">
            <a:extLst>
              <a:ext uri="{FF2B5EF4-FFF2-40B4-BE49-F238E27FC236}">
                <a16:creationId xmlns:a16="http://schemas.microsoft.com/office/drawing/2014/main" id="{9AFF5B33-225B-4D7F-908F-DF645288143D}"/>
              </a:ext>
            </a:extLst>
          </p:cNvPr>
          <p:cNvSpPr/>
          <p:nvPr/>
        </p:nvSpPr>
        <p:spPr>
          <a:xfrm rot="1119702">
            <a:off x="8986252" y="2417801"/>
            <a:ext cx="2864513" cy="1351044"/>
          </a:xfrm>
          <a:prstGeom prst="wedgeRoundRectCallout">
            <a:avLst>
              <a:gd name="adj1" fmla="val -36811"/>
              <a:gd name="adj2" fmla="val 65652"/>
              <a:gd name="adj3" fmla="val 1666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2EA4782-CEE1-4C05-A065-2645892417F7}"/>
              </a:ext>
            </a:extLst>
          </p:cNvPr>
          <p:cNvSpPr txBox="1"/>
          <p:nvPr/>
        </p:nvSpPr>
        <p:spPr>
          <a:xfrm rot="1078110">
            <a:off x="9098547" y="2599880"/>
            <a:ext cx="2804806" cy="1015663"/>
          </a:xfrm>
          <a:prstGeom prst="rect">
            <a:avLst/>
          </a:prstGeom>
          <a:noFill/>
        </p:spPr>
        <p:txBody>
          <a:bodyPr wrap="squar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担当者は保育士として</a:t>
            </a:r>
            <a:endParaRPr kumimoji="1" lang="en-US" altLang="ja-JP" sz="2000" dirty="0">
              <a:latin typeface="HGS創英角ﾎﾟｯﾌﾟ体" panose="040B0A00000000000000" pitchFamily="50" charset="-128"/>
              <a:ea typeface="HGS創英角ﾎﾟｯﾌﾟ体" panose="040B0A00000000000000" pitchFamily="50" charset="-128"/>
            </a:endParaRPr>
          </a:p>
          <a:p>
            <a:r>
              <a:rPr kumimoji="1" lang="ja-JP" altLang="en-US" sz="2000" dirty="0">
                <a:latin typeface="HGS創英角ﾎﾟｯﾌﾟ体" panose="040B0A00000000000000" pitchFamily="50" charset="-128"/>
                <a:ea typeface="HGS創英角ﾎﾟｯﾌﾟ体" panose="040B0A00000000000000" pitchFamily="50" charset="-128"/>
              </a:rPr>
              <a:t>現場経験のある</a:t>
            </a:r>
            <a:endParaRPr kumimoji="1" lang="en-US" altLang="ja-JP" sz="2000" dirty="0">
              <a:latin typeface="HGS創英角ﾎﾟｯﾌﾟ体" panose="040B0A00000000000000" pitchFamily="50" charset="-128"/>
              <a:ea typeface="HGS創英角ﾎﾟｯﾌﾟ体" panose="040B0A00000000000000" pitchFamily="50" charset="-128"/>
            </a:endParaRPr>
          </a:p>
          <a:p>
            <a:r>
              <a:rPr kumimoji="1" lang="ja-JP" altLang="en-US" sz="2000" dirty="0">
                <a:latin typeface="HGS創英角ﾎﾟｯﾌﾟ体" panose="040B0A00000000000000" pitchFamily="50" charset="-128"/>
                <a:ea typeface="HGS創英角ﾎﾟｯﾌﾟ体" panose="040B0A00000000000000" pitchFamily="50" charset="-128"/>
              </a:rPr>
              <a:t>専任アドバイザー！</a:t>
            </a:r>
            <a:endParaRPr kumimoji="1" lang="en-US" altLang="ja-JP" sz="2000" dirty="0">
              <a:latin typeface="HGS創英角ﾎﾟｯﾌﾟ体" panose="040B0A00000000000000" pitchFamily="50" charset="-128"/>
              <a:ea typeface="HGS創英角ﾎﾟｯﾌﾟ体" panose="040B0A00000000000000" pitchFamily="50" charset="-128"/>
            </a:endParaRPr>
          </a:p>
        </p:txBody>
      </p:sp>
      <p:sp>
        <p:nvSpPr>
          <p:cNvPr id="6" name="正方形/長方形 5">
            <a:extLst>
              <a:ext uri="{FF2B5EF4-FFF2-40B4-BE49-F238E27FC236}">
                <a16:creationId xmlns:a16="http://schemas.microsoft.com/office/drawing/2014/main" id="{848852BA-A60C-4AAD-9DC8-B0D2988A59A0}"/>
              </a:ext>
            </a:extLst>
          </p:cNvPr>
          <p:cNvSpPr/>
          <p:nvPr/>
        </p:nvSpPr>
        <p:spPr>
          <a:xfrm>
            <a:off x="2694476" y="1292830"/>
            <a:ext cx="6340197" cy="3862596"/>
          </a:xfrm>
          <a:prstGeom prst="rect">
            <a:avLst/>
          </a:prstGeom>
          <a:noFill/>
        </p:spPr>
        <p:txBody>
          <a:bodyPr wrap="none" lIns="91440" tIns="45720" rIns="91440" bIns="45720">
            <a:spAutoFit/>
          </a:bodyPr>
          <a:lstStyle/>
          <a:p>
            <a:pPr algn="ctr"/>
            <a:r>
              <a:rPr lang="ja-JP" altLang="en-US" sz="2800" b="1" u="sng"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rPr>
              <a:t>福利厚生</a:t>
            </a:r>
            <a:endParaRPr lang="en-US" altLang="ja-JP" sz="2800" b="1" u="sng"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endParaRPr>
          </a:p>
          <a:p>
            <a:pPr algn="ctr"/>
            <a:endParaRPr lang="en-US" altLang="ja-JP" sz="600" cap="none" spc="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cap="none" spc="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雇用・社会保険はもちろん、有給休暇、産休・育休取得実績あり</a:t>
            </a:r>
            <a:endParaRPr lang="en-US" altLang="ja-JP" sz="1600" cap="none" spc="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加えて、福利厚生サービスに加入しており</a:t>
            </a:r>
            <a:endPar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費用は当社負担でサービスをご利用頂けます</a:t>
            </a:r>
            <a:endParaRPr lang="en-US" altLang="ja-JP" sz="2800" cap="none" spc="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2800" b="1" u="sng"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rPr>
              <a:t>手当や補助の充実</a:t>
            </a:r>
            <a:endParaRPr lang="en-US" altLang="ja-JP" sz="2800" b="1" u="sng"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endParaRPr>
          </a:p>
          <a:p>
            <a:pPr algn="ctr"/>
            <a:endParaRPr lang="en-US" altLang="ja-JP" sz="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実働</a:t>
            </a:r>
            <a:r>
              <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6</a:t>
            </a: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時間を超える方には特別手当、</a:t>
            </a:r>
            <a:endPar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駐車場代補助、制服代補助、交際費の補助</a:t>
            </a:r>
            <a:endPar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休業補償もきちんと対応</a:t>
            </a:r>
            <a:endParaRPr lang="en-US" altLang="ja-JP" sz="2800" b="1" dirty="0">
              <a:ln w="9525">
                <a:noFill/>
                <a:prstDash val="solid"/>
              </a:ln>
              <a:solidFill>
                <a:schemeClr val="tx1">
                  <a:lumMod val="50000"/>
                </a:schemeClr>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endParaRPr>
          </a:p>
          <a:p>
            <a:pPr algn="ctr"/>
            <a:r>
              <a:rPr lang="ja-JP" altLang="en-US" sz="2800" b="1" u="sng" cap="none" spc="0"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rPr>
              <a:t>就労後も担当者が対応</a:t>
            </a:r>
            <a:endParaRPr lang="en-US" altLang="ja-JP" sz="2800" b="1" u="sng" cap="none" spc="0" dirty="0">
              <a:ln w="9525">
                <a:noFill/>
                <a:prstDash val="solid"/>
              </a:ln>
              <a:solidFill>
                <a:schemeClr val="accent1"/>
              </a:solidFill>
              <a:effectLst>
                <a:outerShdw blurRad="12700" dist="38100" dir="2700000" algn="tl" rotWithShape="0">
                  <a:schemeClr val="accent5">
                    <a:lumMod val="60000"/>
                    <a:lumOff val="40000"/>
                  </a:schemeClr>
                </a:outerShdw>
              </a:effectLst>
              <a:latin typeface="HG丸ｺﾞｼｯｸM-PRO" panose="020F0600000000000000" pitchFamily="50" charset="-128"/>
              <a:ea typeface="HG丸ｺﾞｼｯｸM-PRO" panose="020F0600000000000000" pitchFamily="50" charset="-128"/>
            </a:endParaRPr>
          </a:p>
          <a:p>
            <a:pPr algn="ctr"/>
            <a:endParaRPr lang="en-US" altLang="ja-JP" sz="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お休みや条件のことだけでなく、就労後の業務内容や行事について</a:t>
            </a:r>
            <a:endPar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その他、制度や各種証明書なども当社で対応</a:t>
            </a:r>
            <a:endPar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中にはご家庭のお話の相談やお悩みを聞くことも＾</a:t>
            </a:r>
            <a:r>
              <a:rPr lang="en-US" altLang="ja-JP" sz="1600" dirty="0">
                <a:ln w="9525">
                  <a:noFill/>
                  <a:prstDash val="solid"/>
                </a:ln>
                <a:solidFill>
                  <a:schemeClr val="tx1">
                    <a:lumMod val="50000"/>
                  </a:schemeClr>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799" y="513340"/>
            <a:ext cx="10058402" cy="754035"/>
          </a:xfrm>
        </p:spPr>
        <p:txBody>
          <a:bodyPr rtlCol="0"/>
          <a:lstStyle/>
          <a:p>
            <a:pPr rtl="0"/>
            <a:r>
              <a:rPr lang="ja-JP" altLang="en-US" dirty="0">
                <a:sym typeface="ＭＳ Ｐゴシック" panose="020B0600070205080204" pitchFamily="50" charset="-128"/>
              </a:rPr>
              <a:t>ホームページ　ご案内</a:t>
            </a:r>
            <a:endParaRPr lang="en-US" altLang="ja-JP" dirty="0">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pic>
        <p:nvPicPr>
          <p:cNvPr id="16" name="図プレースホルダー 15">
            <a:extLst>
              <a:ext uri="{FF2B5EF4-FFF2-40B4-BE49-F238E27FC236}">
                <a16:creationId xmlns:a16="http://schemas.microsoft.com/office/drawing/2014/main" id="{82C4B632-902A-4DEA-BE29-030ACD28ED0E}"/>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4268" b="5536"/>
          <a:stretch/>
        </p:blipFill>
        <p:spPr>
          <a:xfrm>
            <a:off x="1967351" y="2083838"/>
            <a:ext cx="2427670" cy="2189628"/>
          </a:xfrm>
        </p:spPr>
      </p:pic>
      <p:sp>
        <p:nvSpPr>
          <p:cNvPr id="11" name="テキスト プレースホルダー 10">
            <a:extLst>
              <a:ext uri="{FF2B5EF4-FFF2-40B4-BE49-F238E27FC236}">
                <a16:creationId xmlns:a16="http://schemas.microsoft.com/office/drawing/2014/main" id="{4A98A5DE-5B40-4119-95EC-EDE99E88DEFE}"/>
              </a:ext>
            </a:extLst>
          </p:cNvPr>
          <p:cNvSpPr>
            <a:spLocks noGrp="1"/>
          </p:cNvSpPr>
          <p:nvPr>
            <p:ph type="body" sz="half" idx="2"/>
          </p:nvPr>
        </p:nvSpPr>
        <p:spPr>
          <a:xfrm>
            <a:off x="1170891" y="4833587"/>
            <a:ext cx="4368980" cy="1007610"/>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サマンサ　ホームページ</a:t>
            </a:r>
          </a:p>
        </p:txBody>
      </p:sp>
      <p:pic>
        <p:nvPicPr>
          <p:cNvPr id="18" name="図プレースホルダー 17">
            <a:extLst>
              <a:ext uri="{FF2B5EF4-FFF2-40B4-BE49-F238E27FC236}">
                <a16:creationId xmlns:a16="http://schemas.microsoft.com/office/drawing/2014/main" id="{1B3368B8-2BD3-4562-84F2-CF033E99A036}"/>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t="5268" b="5535"/>
          <a:stretch/>
        </p:blipFill>
        <p:spPr>
          <a:xfrm>
            <a:off x="8037601" y="2181601"/>
            <a:ext cx="2345263" cy="2091865"/>
          </a:xfrm>
        </p:spPr>
      </p:pic>
      <p:sp>
        <p:nvSpPr>
          <p:cNvPr id="14" name="テキスト プレースホルダー 13">
            <a:extLst>
              <a:ext uri="{FF2B5EF4-FFF2-40B4-BE49-F238E27FC236}">
                <a16:creationId xmlns:a16="http://schemas.microsoft.com/office/drawing/2014/main" id="{969B1F0A-A089-4229-A109-AB88B2ADFB76}"/>
              </a:ext>
            </a:extLst>
          </p:cNvPr>
          <p:cNvSpPr>
            <a:spLocks noGrp="1"/>
          </p:cNvSpPr>
          <p:nvPr>
            <p:ph type="body" sz="half" idx="19"/>
          </p:nvPr>
        </p:nvSpPr>
        <p:spPr>
          <a:xfrm>
            <a:off x="7134799" y="4757442"/>
            <a:ext cx="4368980" cy="1007610"/>
          </a:xfrm>
        </p:spPr>
        <p:txBody>
          <a:bodyPr>
            <a:normAutofit/>
          </a:bodyPr>
          <a:lstStyle/>
          <a:p>
            <a:r>
              <a:rPr lang="ja-JP" altLang="en-US" sz="2800" dirty="0">
                <a:latin typeface="HG丸ｺﾞｼｯｸM-PRO" panose="020F0600000000000000" pitchFamily="50" charset="-128"/>
                <a:ea typeface="HG丸ｺﾞｼｯｸM-PRO" panose="020F0600000000000000" pitchFamily="50" charset="-128"/>
              </a:rPr>
              <a:t>パワーネット☆じょぶ</a:t>
            </a:r>
          </a:p>
        </p:txBody>
      </p:sp>
      <p:pic>
        <p:nvPicPr>
          <p:cNvPr id="20" name="図 19">
            <a:extLst>
              <a:ext uri="{FF2B5EF4-FFF2-40B4-BE49-F238E27FC236}">
                <a16:creationId xmlns:a16="http://schemas.microsoft.com/office/drawing/2014/main" id="{77BC361F-8D9D-43AE-9645-58394D61931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77636" y="5337392"/>
            <a:ext cx="1843088" cy="855320"/>
          </a:xfrm>
          <a:prstGeom prst="rect">
            <a:avLst/>
          </a:prstGeom>
        </p:spPr>
      </p:pic>
      <p:pic>
        <p:nvPicPr>
          <p:cNvPr id="22" name="図 21">
            <a:extLst>
              <a:ext uri="{FF2B5EF4-FFF2-40B4-BE49-F238E27FC236}">
                <a16:creationId xmlns:a16="http://schemas.microsoft.com/office/drawing/2014/main" id="{50D1A8A6-231E-44F3-89EA-624D4352B869}"/>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32663" y="5337392"/>
            <a:ext cx="844973" cy="855320"/>
          </a:xfrm>
          <a:prstGeom prst="rect">
            <a:avLst/>
          </a:prstGeom>
        </p:spPr>
      </p:pic>
      <p:pic>
        <p:nvPicPr>
          <p:cNvPr id="24" name="図 23">
            <a:extLst>
              <a:ext uri="{FF2B5EF4-FFF2-40B4-BE49-F238E27FC236}">
                <a16:creationId xmlns:a16="http://schemas.microsoft.com/office/drawing/2014/main" id="{9C6AD85C-94A1-4507-B4EF-8C09A804912A}"/>
              </a:ext>
            </a:extLst>
          </p:cNvPr>
          <p:cNvPicPr>
            <a:picLocks noChangeAspect="1"/>
          </p:cNvPicPr>
          <p:nvPr/>
        </p:nvPicPr>
        <p:blipFill>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1370308" y="5254673"/>
            <a:ext cx="3621755" cy="919754"/>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虹のプレゼンテーション</Template>
  <TotalTime>892</TotalTime>
  <Words>769</Words>
  <Application>Microsoft Office PowerPoint</Application>
  <PresentationFormat>ワイド画面</PresentationFormat>
  <Paragraphs>99</Paragraphs>
  <Slides>6</Slides>
  <Notes>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HGS創英角ﾎﾟｯﾌﾟ体</vt:lpstr>
      <vt:lpstr>HG丸ｺﾞｼｯｸM-PRO</vt:lpstr>
      <vt:lpstr>ＭＳ Ｐゴシック</vt:lpstr>
      <vt:lpstr>Arial</vt:lpstr>
      <vt:lpstr>Segoe Print</vt:lpstr>
      <vt:lpstr>自然のイラスト (16 x 9)</vt:lpstr>
      <vt:lpstr>『派遣』で働くとは</vt:lpstr>
      <vt:lpstr>『派遣保育士』　こんな人にオススメ！</vt:lpstr>
      <vt:lpstr>PowerPoint プレゼンテーション</vt:lpstr>
      <vt:lpstr>メリット</vt:lpstr>
      <vt:lpstr>サマンサ　オススメポイント</vt:lpstr>
      <vt:lpstr>ホームページ　ご案内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user</dc:creator>
  <cp:lastModifiedBy>user</cp:lastModifiedBy>
  <cp:revision>81</cp:revision>
  <cp:lastPrinted>2021-09-17T02:45:27Z</cp:lastPrinted>
  <dcterms:created xsi:type="dcterms:W3CDTF">2021-09-07T04:04:26Z</dcterms:created>
  <dcterms:modified xsi:type="dcterms:W3CDTF">2021-10-06T01:16:31Z</dcterms:modified>
</cp:coreProperties>
</file>